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2"/>
  </p:notesMasterIdLst>
  <p:sldIdLst>
    <p:sldId id="297" r:id="rId2"/>
    <p:sldId id="400" r:id="rId3"/>
    <p:sldId id="259" r:id="rId4"/>
    <p:sldId id="328" r:id="rId5"/>
    <p:sldId id="354" r:id="rId6"/>
    <p:sldId id="401" r:id="rId7"/>
    <p:sldId id="402" r:id="rId8"/>
    <p:sldId id="403" r:id="rId9"/>
    <p:sldId id="355" r:id="rId10"/>
    <p:sldId id="356" r:id="rId11"/>
    <p:sldId id="357" r:id="rId12"/>
    <p:sldId id="358" r:id="rId13"/>
    <p:sldId id="359" r:id="rId14"/>
    <p:sldId id="360" r:id="rId15"/>
    <p:sldId id="362" r:id="rId16"/>
    <p:sldId id="363" r:id="rId17"/>
    <p:sldId id="365" r:id="rId18"/>
    <p:sldId id="364" r:id="rId19"/>
    <p:sldId id="366" r:id="rId20"/>
    <p:sldId id="367" r:id="rId21"/>
    <p:sldId id="368" r:id="rId22"/>
    <p:sldId id="369" r:id="rId23"/>
    <p:sldId id="382" r:id="rId24"/>
    <p:sldId id="454" r:id="rId25"/>
    <p:sldId id="448" r:id="rId26"/>
    <p:sldId id="405" r:id="rId27"/>
    <p:sldId id="374" r:id="rId28"/>
    <p:sldId id="375" r:id="rId29"/>
    <p:sldId id="449" r:id="rId30"/>
    <p:sldId id="450" r:id="rId31"/>
    <p:sldId id="377" r:id="rId32"/>
    <p:sldId id="404" r:id="rId33"/>
    <p:sldId id="378" r:id="rId34"/>
    <p:sldId id="451" r:id="rId35"/>
    <p:sldId id="453" r:id="rId36"/>
    <p:sldId id="381" r:id="rId37"/>
    <p:sldId id="383" r:id="rId38"/>
    <p:sldId id="406" r:id="rId39"/>
    <p:sldId id="455" r:id="rId40"/>
    <p:sldId id="385" r:id="rId41"/>
    <p:sldId id="386" r:id="rId42"/>
    <p:sldId id="456" r:id="rId43"/>
    <p:sldId id="384" r:id="rId44"/>
    <p:sldId id="407" r:id="rId45"/>
    <p:sldId id="387" r:id="rId46"/>
    <p:sldId id="391" r:id="rId47"/>
    <p:sldId id="390" r:id="rId48"/>
    <p:sldId id="392" r:id="rId49"/>
    <p:sldId id="408" r:id="rId50"/>
    <p:sldId id="409" r:id="rId51"/>
    <p:sldId id="410" r:id="rId52"/>
    <p:sldId id="411" r:id="rId53"/>
    <p:sldId id="412" r:id="rId54"/>
    <p:sldId id="413" r:id="rId55"/>
    <p:sldId id="415" r:id="rId56"/>
    <p:sldId id="416" r:id="rId57"/>
    <p:sldId id="417" r:id="rId58"/>
    <p:sldId id="420" r:id="rId59"/>
    <p:sldId id="446" r:id="rId60"/>
    <p:sldId id="447" r:id="rId61"/>
    <p:sldId id="425" r:id="rId62"/>
    <p:sldId id="426" r:id="rId63"/>
    <p:sldId id="427" r:id="rId64"/>
    <p:sldId id="428" r:id="rId65"/>
    <p:sldId id="429" r:id="rId66"/>
    <p:sldId id="430" r:id="rId67"/>
    <p:sldId id="432" r:id="rId68"/>
    <p:sldId id="440" r:id="rId69"/>
    <p:sldId id="441" r:id="rId70"/>
    <p:sldId id="44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5876" autoAdjust="0"/>
  </p:normalViewPr>
  <p:slideViewPr>
    <p:cSldViewPr snapToGrid="0">
      <p:cViewPr varScale="1">
        <p:scale>
          <a:sx n="90" d="100"/>
          <a:sy n="90" d="100"/>
        </p:scale>
        <p:origin x="126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a:t>
            </a:r>
          </a:p>
          <a:p>
            <a:r>
              <a:rPr lang="en-US" dirty="0"/>
              <a:t>Faster to recognize a buy/sell signal.</a:t>
            </a:r>
          </a:p>
          <a:p>
            <a:r>
              <a:rPr lang="en-US" dirty="0"/>
              <a:t>Disadvantage:</a:t>
            </a:r>
          </a:p>
          <a:p>
            <a:r>
              <a:rPr lang="en-US" dirty="0"/>
              <a:t>More false signals, more sensitivity</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41</a:t>
            </a:fld>
            <a:endParaRPr lang="en-US"/>
          </a:p>
        </p:txBody>
      </p:sp>
    </p:spTree>
    <p:extLst>
      <p:ext uri="{BB962C8B-B14F-4D97-AF65-F5344CB8AC3E}">
        <p14:creationId xmlns:p14="http://schemas.microsoft.com/office/powerpoint/2010/main" val="1321278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 Cross Validation</a:t>
            </a:r>
          </a:p>
          <a:p>
            <a:r>
              <a:rPr lang="en-US" dirty="0"/>
              <a:t>No Feature Engineering</a:t>
            </a:r>
          </a:p>
        </p:txBody>
      </p:sp>
      <p:sp>
        <p:nvSpPr>
          <p:cNvPr id="4" name="Slide Number Placeholder 3"/>
          <p:cNvSpPr>
            <a:spLocks noGrp="1"/>
          </p:cNvSpPr>
          <p:nvPr>
            <p:ph type="sldNum" sz="quarter" idx="10"/>
          </p:nvPr>
        </p:nvSpPr>
        <p:spPr/>
        <p:txBody>
          <a:bodyPr/>
          <a:lstStyle/>
          <a:p>
            <a:fld id="{24E9AA13-E3FC-4BB6-B68D-5F0F5803D716}" type="slidenum">
              <a:rPr lang="en-US" smtClean="0"/>
              <a:t>55</a:t>
            </a:fld>
            <a:endParaRPr lang="en-US"/>
          </a:p>
        </p:txBody>
      </p:sp>
    </p:spTree>
    <p:extLst>
      <p:ext uri="{BB962C8B-B14F-4D97-AF65-F5344CB8AC3E}">
        <p14:creationId xmlns:p14="http://schemas.microsoft.com/office/powerpoint/2010/main" val="1782773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4/26/2019</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4/26/2019</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4/26/2019</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4/26/2019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4/26/2019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4/26/2019</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4/26/2019</a:t>
            </a:fld>
            <a:endParaRPr lang="en-US"/>
          </a:p>
        </p:txBody>
      </p:sp>
      <p:sp>
        <p:nvSpPr>
          <p:cNvPr id="6" name="Footer Placeholder 5"/>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4/26/2019</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4/26/2019</a:t>
            </a:fld>
            <a:endParaRPr lang="en-US"/>
          </a:p>
        </p:txBody>
      </p:sp>
      <p:sp>
        <p:nvSpPr>
          <p:cNvPr id="4" name="Footer Placeholder 3"/>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4/26/2019</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4/26/2019</a:t>
            </a:fld>
            <a:endParaRPr lang="en-US"/>
          </a:p>
        </p:txBody>
      </p:sp>
      <p:sp>
        <p:nvSpPr>
          <p:cNvPr id="6" name="Footer Placeholder 5"/>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4/26/2019</a:t>
            </a:fld>
            <a:endParaRPr lang="en-US"/>
          </a:p>
        </p:txBody>
      </p:sp>
      <p:sp>
        <p:nvSpPr>
          <p:cNvPr id="6" name="Footer Placeholder 5"/>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4/26/2019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8610600"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ODSC logo">
            <a:extLst>
              <a:ext uri="{FF2B5EF4-FFF2-40B4-BE49-F238E27FC236}">
                <a16:creationId xmlns:a16="http://schemas.microsoft.com/office/drawing/2014/main" id="{8BB0EF84-3815-42B4-B3F6-64C818769030}"/>
              </a:ext>
            </a:extLst>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607596" y="6329947"/>
            <a:ext cx="1548130" cy="4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wartler/ODSC_TechnicalTrad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linkedin.com/in/edwardkwartler/" TargetMode="External"/><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lendingclub.com/info/download-data.action"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mtgstocks.com" TargetMode="External"/><Relationship Id="rId2" Type="http://schemas.openxmlformats.org/officeDocument/2006/relationships/hyperlink" Target="mtggoldfish.com" TargetMode="Externa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Intro to Technical Financial Evaluation with R</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r>
              <a:rPr lang="en-US" dirty="0"/>
              <a:t>Ted Kwartler</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4/26/2019</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3740932" y="4988467"/>
            <a:ext cx="5119928" cy="369332"/>
          </a:xfrm>
          <a:prstGeom prst="rect">
            <a:avLst/>
          </a:prstGeom>
        </p:spPr>
        <p:txBody>
          <a:bodyPr wrap="none">
            <a:spAutoFit/>
          </a:bodyPr>
          <a:lstStyle/>
          <a:p>
            <a:r>
              <a:rPr lang="en-US" dirty="0">
                <a:hlinkClick r:id="rId3"/>
              </a:rPr>
              <a:t>https://github.com/kwartler/ODSC_TechnicalTrading</a:t>
            </a:r>
            <a:endParaRPr lang="en-US" b="1"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At ODSC we modeled the probability of risk using a decision tree and it looks like a buying a retail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3" y="1689193"/>
            <a:ext cx="4752971" cy="415498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spTree>
    <p:extLst>
      <p:ext uri="{BB962C8B-B14F-4D97-AF65-F5344CB8AC3E}">
        <p14:creationId xmlns:p14="http://schemas.microsoft.com/office/powerpoint/2010/main" val="178492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243840" y="2027486"/>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Tree>
    <p:extLst>
      <p:ext uri="{BB962C8B-B14F-4D97-AF65-F5344CB8AC3E}">
        <p14:creationId xmlns:p14="http://schemas.microsoft.com/office/powerpoint/2010/main" val="40844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Tree>
    <p:extLst>
      <p:ext uri="{BB962C8B-B14F-4D97-AF65-F5344CB8AC3E}">
        <p14:creationId xmlns:p14="http://schemas.microsoft.com/office/powerpoint/2010/main" val="13375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2249847" cy="923330"/>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id="{A26852C9-E991-4B70-B2D5-463E00156CCA}"/>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About me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20" name="Picture 19">
            <a:extLst>
              <a:ext uri="{FF2B5EF4-FFF2-40B4-BE49-F238E27FC236}">
                <a16:creationId xmlns:a16="http://schemas.microsoft.com/office/drawing/2014/main" id="{44A6CD5D-BBDE-4BFD-A862-F5238A41F990}"/>
              </a:ext>
            </a:extLst>
          </p:cNvPr>
          <p:cNvPicPr>
            <a:picLocks noChangeAspect="1"/>
          </p:cNvPicPr>
          <p:nvPr/>
        </p:nvPicPr>
        <p:blipFill rotWithShape="1">
          <a:blip r:embed="rId2"/>
          <a:srcRect r="65691"/>
          <a:stretch/>
        </p:blipFill>
        <p:spPr>
          <a:xfrm>
            <a:off x="240631" y="1239979"/>
            <a:ext cx="2398660" cy="1971675"/>
          </a:xfrm>
          <a:prstGeom prst="rect">
            <a:avLst/>
          </a:prstGeom>
        </p:spPr>
      </p:pic>
      <p:sp>
        <p:nvSpPr>
          <p:cNvPr id="26" name="Rectangle 25">
            <a:extLst>
              <a:ext uri="{FF2B5EF4-FFF2-40B4-BE49-F238E27FC236}">
                <a16:creationId xmlns:a16="http://schemas.microsoft.com/office/drawing/2014/main" id="{24EA436B-2EBE-465B-BEAD-449A0794B453}"/>
              </a:ext>
            </a:extLst>
          </p:cNvPr>
          <p:cNvSpPr/>
          <p:nvPr/>
        </p:nvSpPr>
        <p:spPr>
          <a:xfrm>
            <a:off x="2742086" y="1186935"/>
            <a:ext cx="4647491" cy="369332"/>
          </a:xfrm>
          <a:prstGeom prst="rect">
            <a:avLst/>
          </a:prstGeom>
        </p:spPr>
        <p:txBody>
          <a:bodyPr wrap="none">
            <a:spAutoFit/>
          </a:bodyPr>
          <a:lstStyle/>
          <a:p>
            <a:r>
              <a:rPr lang="en-US" dirty="0">
                <a:hlinkClick r:id="rId3"/>
              </a:rPr>
              <a:t>https://www.linkedin.com/in/edwardkwartler/</a:t>
            </a:r>
            <a:endParaRPr lang="en-US" dirty="0"/>
          </a:p>
        </p:txBody>
      </p:sp>
      <p:grpSp>
        <p:nvGrpSpPr>
          <p:cNvPr id="13" name="Group 12">
            <a:extLst>
              <a:ext uri="{FF2B5EF4-FFF2-40B4-BE49-F238E27FC236}">
                <a16:creationId xmlns:a16="http://schemas.microsoft.com/office/drawing/2014/main" id="{42C6D6F0-2558-40CB-918E-AD9CDFB9C159}"/>
              </a:ext>
            </a:extLst>
          </p:cNvPr>
          <p:cNvGrpSpPr/>
          <p:nvPr/>
        </p:nvGrpSpPr>
        <p:grpSpPr>
          <a:xfrm>
            <a:off x="415005" y="3635017"/>
            <a:ext cx="1210588" cy="1710888"/>
            <a:chOff x="415005" y="3635017"/>
            <a:chExt cx="1210588" cy="1710888"/>
          </a:xfrm>
        </p:grpSpPr>
        <p:pic>
          <p:nvPicPr>
            <p:cNvPr id="21" name="Picture 12" descr="Image result for notre dame logo">
              <a:extLst>
                <a:ext uri="{FF2B5EF4-FFF2-40B4-BE49-F238E27FC236}">
                  <a16:creationId xmlns:a16="http://schemas.microsoft.com/office/drawing/2014/main" id="{3A257980-F599-463E-A1B5-6D545B34DA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603" y="4560016"/>
              <a:ext cx="873392" cy="785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3B6DC918-F7A8-4AF6-A7CD-95783E061A46}"/>
                </a:ext>
              </a:extLst>
            </p:cNvPr>
            <p:cNvSpPr txBox="1"/>
            <p:nvPr/>
          </p:nvSpPr>
          <p:spPr>
            <a:xfrm>
              <a:off x="415005" y="3635017"/>
              <a:ext cx="1210588" cy="369332"/>
            </a:xfrm>
            <a:prstGeom prst="rect">
              <a:avLst/>
            </a:prstGeom>
            <a:noFill/>
          </p:spPr>
          <p:txBody>
            <a:bodyPr wrap="none" rtlCol="0">
              <a:spAutoFit/>
            </a:bodyPr>
            <a:lstStyle/>
            <a:p>
              <a:r>
                <a:rPr lang="en-US" u="sng" dirty="0"/>
                <a:t>Education</a:t>
              </a:r>
            </a:p>
          </p:txBody>
        </p:sp>
      </p:grpSp>
      <p:grpSp>
        <p:nvGrpSpPr>
          <p:cNvPr id="12" name="Group 11">
            <a:extLst>
              <a:ext uri="{FF2B5EF4-FFF2-40B4-BE49-F238E27FC236}">
                <a16:creationId xmlns:a16="http://schemas.microsoft.com/office/drawing/2014/main" id="{19A0FE3A-B99F-4EC6-99CD-10F1D633796F}"/>
              </a:ext>
            </a:extLst>
          </p:cNvPr>
          <p:cNvGrpSpPr/>
          <p:nvPr/>
        </p:nvGrpSpPr>
        <p:grpSpPr>
          <a:xfrm>
            <a:off x="2388828" y="3635017"/>
            <a:ext cx="5752064" cy="2023107"/>
            <a:chOff x="2578252" y="3635017"/>
            <a:chExt cx="5752064" cy="2023107"/>
          </a:xfrm>
        </p:grpSpPr>
        <p:grpSp>
          <p:nvGrpSpPr>
            <p:cNvPr id="22" name="Group 21">
              <a:extLst>
                <a:ext uri="{FF2B5EF4-FFF2-40B4-BE49-F238E27FC236}">
                  <a16:creationId xmlns:a16="http://schemas.microsoft.com/office/drawing/2014/main" id="{5F5C24A2-8BBF-438F-9414-FA3323DEC2FB}"/>
                </a:ext>
              </a:extLst>
            </p:cNvPr>
            <p:cNvGrpSpPr/>
            <p:nvPr/>
          </p:nvGrpSpPr>
          <p:grpSpPr>
            <a:xfrm>
              <a:off x="2578252" y="4426896"/>
              <a:ext cx="5752064" cy="1231228"/>
              <a:chOff x="2253127" y="4038014"/>
              <a:chExt cx="5752064" cy="1231228"/>
            </a:xfrm>
          </p:grpSpPr>
          <p:pic>
            <p:nvPicPr>
              <p:cNvPr id="23" name="Picture 4" descr="Image result for amazon logo">
                <a:extLst>
                  <a:ext uri="{FF2B5EF4-FFF2-40B4-BE49-F238E27FC236}">
                    <a16:creationId xmlns:a16="http://schemas.microsoft.com/office/drawing/2014/main" id="{415EEA10-6FDD-4607-8897-7A1300E9F65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82" t="15238" r="20363" b="12385"/>
              <a:stretch/>
            </p:blipFill>
            <p:spPr bwMode="auto">
              <a:xfrm>
                <a:off x="2253127" y="4347901"/>
                <a:ext cx="1557491" cy="61145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Image result for liberty mutual logo">
                <a:extLst>
                  <a:ext uri="{FF2B5EF4-FFF2-40B4-BE49-F238E27FC236}">
                    <a16:creationId xmlns:a16="http://schemas.microsoft.com/office/drawing/2014/main" id="{B5852DEE-4897-4A04-9EA5-61B8757EEB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2011" y="4284405"/>
                <a:ext cx="2500559" cy="73844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8" descr="Image result for datarobot logo">
                <a:extLst>
                  <a:ext uri="{FF2B5EF4-FFF2-40B4-BE49-F238E27FC236}">
                    <a16:creationId xmlns:a16="http://schemas.microsoft.com/office/drawing/2014/main" id="{8460757A-8F3B-4981-8F44-705234BC90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3963" y="4038014"/>
                <a:ext cx="1231228" cy="123122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8414F876-9396-43F8-AAEB-934A9C73A80C}"/>
                </a:ext>
              </a:extLst>
            </p:cNvPr>
            <p:cNvSpPr txBox="1"/>
            <p:nvPr/>
          </p:nvSpPr>
          <p:spPr>
            <a:xfrm>
              <a:off x="5121353" y="3635017"/>
              <a:ext cx="719108" cy="369332"/>
            </a:xfrm>
            <a:prstGeom prst="rect">
              <a:avLst/>
            </a:prstGeom>
            <a:noFill/>
          </p:spPr>
          <p:txBody>
            <a:bodyPr wrap="none" rtlCol="0">
              <a:spAutoFit/>
            </a:bodyPr>
            <a:lstStyle/>
            <a:p>
              <a:r>
                <a:rPr lang="en-US" u="sng" dirty="0"/>
                <a:t>Work</a:t>
              </a:r>
            </a:p>
          </p:txBody>
        </p:sp>
      </p:grpSp>
      <p:grpSp>
        <p:nvGrpSpPr>
          <p:cNvPr id="14" name="Group 13">
            <a:extLst>
              <a:ext uri="{FF2B5EF4-FFF2-40B4-BE49-F238E27FC236}">
                <a16:creationId xmlns:a16="http://schemas.microsoft.com/office/drawing/2014/main" id="{844D1B48-2D49-465A-AA16-A0198596A14D}"/>
              </a:ext>
            </a:extLst>
          </p:cNvPr>
          <p:cNvGrpSpPr/>
          <p:nvPr/>
        </p:nvGrpSpPr>
        <p:grpSpPr>
          <a:xfrm>
            <a:off x="8904127" y="3635017"/>
            <a:ext cx="3098766" cy="2023107"/>
            <a:chOff x="8904127" y="3635017"/>
            <a:chExt cx="3098766" cy="2023107"/>
          </a:xfrm>
        </p:grpSpPr>
        <p:grpSp>
          <p:nvGrpSpPr>
            <p:cNvPr id="11" name="Group 10">
              <a:extLst>
                <a:ext uri="{FF2B5EF4-FFF2-40B4-BE49-F238E27FC236}">
                  <a16:creationId xmlns:a16="http://schemas.microsoft.com/office/drawing/2014/main" id="{618CAD27-AEAD-4DB7-B5A1-4652E99FBF05}"/>
                </a:ext>
              </a:extLst>
            </p:cNvPr>
            <p:cNvGrpSpPr/>
            <p:nvPr/>
          </p:nvGrpSpPr>
          <p:grpSpPr>
            <a:xfrm>
              <a:off x="8904127" y="4485636"/>
              <a:ext cx="3098766" cy="1172488"/>
              <a:chOff x="8723366" y="4485636"/>
              <a:chExt cx="3098766" cy="1172488"/>
            </a:xfrm>
          </p:grpSpPr>
          <p:pic>
            <p:nvPicPr>
              <p:cNvPr id="2050" name="Picture 2" descr="Image result for harvard university extension school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23366" y="4630321"/>
                <a:ext cx="2143007" cy="8831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Image result for text mining in practice with R">
                <a:extLst>
                  <a:ext uri="{FF2B5EF4-FFF2-40B4-BE49-F238E27FC236}">
                    <a16:creationId xmlns:a16="http://schemas.microsoft.com/office/drawing/2014/main" id="{71F0A4F4-6C50-4344-9E98-77474DC58A4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44389" y="4485636"/>
                <a:ext cx="777743" cy="1172488"/>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58DB9521-E8E1-469E-92CC-99BD129F4504}"/>
                </a:ext>
              </a:extLst>
            </p:cNvPr>
            <p:cNvSpPr txBox="1"/>
            <p:nvPr/>
          </p:nvSpPr>
          <p:spPr>
            <a:xfrm>
              <a:off x="9792592" y="3635017"/>
              <a:ext cx="1321837" cy="369332"/>
            </a:xfrm>
            <a:prstGeom prst="rect">
              <a:avLst/>
            </a:prstGeom>
            <a:noFill/>
          </p:spPr>
          <p:txBody>
            <a:bodyPr wrap="none" rtlCol="0">
              <a:spAutoFit/>
            </a:bodyPr>
            <a:lstStyle/>
            <a:p>
              <a:r>
                <a:rPr lang="en-US" u="sng" dirty="0"/>
                <a:t>Side Hustles</a:t>
              </a:r>
            </a:p>
          </p:txBody>
        </p:sp>
      </p:grpSp>
      <p:sp>
        <p:nvSpPr>
          <p:cNvPr id="31" name="Slide Number Placeholder 4">
            <a:extLst>
              <a:ext uri="{FF2B5EF4-FFF2-40B4-BE49-F238E27FC236}">
                <a16:creationId xmlns:a16="http://schemas.microsoft.com/office/drawing/2014/main" id="{E5EFEC4D-21F9-46A2-9C5A-4F7135F6193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648290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1116459" cy="338554"/>
          </a:xfrm>
          <a:prstGeom prst="rect">
            <a:avLst/>
          </a:prstGeom>
          <a:noFill/>
        </p:spPr>
        <p:txBody>
          <a:bodyPr wrap="none" rtlCol="0">
            <a:spAutoFit/>
          </a:bodyPr>
          <a:lstStyle/>
          <a:p>
            <a:r>
              <a:rPr lang="en-US" sz="1600" dirty="0"/>
              <a:t>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53313" y="2212041"/>
            <a:ext cx="3300413" cy="1477328"/>
          </a:xfrm>
          <a:prstGeom prst="rect">
            <a:avLst/>
          </a:prstGeom>
          <a:noFill/>
        </p:spPr>
        <p:txBody>
          <a:bodyPr wrap="square" rtlCol="0">
            <a:spAutoFit/>
          </a:bodyPr>
          <a:lstStyle/>
          <a:p>
            <a:r>
              <a:rPr lang="en-US" dirty="0"/>
              <a:t>Some stock movements are self-inflicted (quarterly miss), others political (tariffs) while others are based on out of sector (automotive)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Coincidentally, a belief investor would not have bought or sold but fundamental, technical and HFT would have been in and out at different times. </a:t>
            </a:r>
          </a:p>
        </p:txBody>
      </p:sp>
    </p:spTree>
    <p:extLst>
      <p:ext uri="{BB962C8B-B14F-4D97-AF65-F5344CB8AC3E}">
        <p14:creationId xmlns:p14="http://schemas.microsoft.com/office/powerpoint/2010/main" val="3502149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1_TTR.R</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4/26/2019</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a:t>Kwartler</a:t>
            </a:r>
            <a:endParaRPr lang="en-US" dirty="0"/>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Instead of forecasting, can we identify indicators to move in or out of positions?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4/26/2019</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a:t>Kwartler</a:t>
            </a:r>
            <a:endParaRPr lang="en-US" dirty="0"/>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3 indicators but there are many more and you could even develop your own.</a:t>
            </a:r>
          </a:p>
        </p:txBody>
      </p:sp>
    </p:spTree>
    <p:extLst>
      <p:ext uri="{BB962C8B-B14F-4D97-AF65-F5344CB8AC3E}">
        <p14:creationId xmlns:p14="http://schemas.microsoft.com/office/powerpoint/2010/main" val="1393411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4/26/2019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294967295"/>
          </p:nvPr>
        </p:nvSpPr>
        <p:spPr>
          <a:xfrm>
            <a:off x="8610600" y="6356350"/>
            <a:ext cx="1996996" cy="365125"/>
          </a:xfrm>
        </p:spPr>
        <p:txBody>
          <a:bodyPr/>
          <a:lstStyle/>
          <a:p>
            <a:fld id="{37290FF7-652B-4475-AEAB-8B1A5D23AE09}" type="slidenum">
              <a:rPr lang="en-US" smtClean="0"/>
              <a:t>26</a:t>
            </a:fld>
            <a:endParaRPr lang="en-US"/>
          </a:p>
        </p:txBody>
      </p:sp>
    </p:spTree>
    <p:extLst>
      <p:ext uri="{BB962C8B-B14F-4D97-AF65-F5344CB8AC3E}">
        <p14:creationId xmlns:p14="http://schemas.microsoft.com/office/powerpoint/2010/main" val="1963536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716245" y="1453973"/>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716245" y="2738016"/>
            <a:ext cx="4002054" cy="2030242"/>
          </a:xfrm>
          <a:prstGeom prst="rect">
            <a:avLst/>
          </a:prstGeom>
        </p:spPr>
      </p:pic>
      <p:sp>
        <p:nvSpPr>
          <p:cNvPr id="13" name="TextBox 12"/>
          <p:cNvSpPr txBox="1"/>
          <p:nvPr/>
        </p:nvSpPr>
        <p:spPr>
          <a:xfrm>
            <a:off x="6199496" y="1885882"/>
            <a:ext cx="1774845" cy="3323987"/>
          </a:xfrm>
          <a:prstGeom prst="rect">
            <a:avLst/>
          </a:prstGeom>
          <a:noFill/>
        </p:spPr>
        <p:txBody>
          <a:bodyPr wrap="none" rtlCol="0">
            <a:spAutoFit/>
          </a:bodyPr>
          <a:lstStyle/>
          <a:p>
            <a:r>
              <a:rPr lang="en-US" sz="1400" dirty="0">
                <a:solidFill>
                  <a:schemeClr val="accent1"/>
                </a:solidFill>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484987" y="1467487"/>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8" name="Isosceles Triangle 17"/>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7650207" y="2334064"/>
            <a:ext cx="1009934"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8364300" y="2329724"/>
            <a:ext cx="1581027" cy="365760"/>
          </a:xfrm>
          <a:prstGeom prst="rect">
            <a:avLst/>
          </a:prstGeom>
        </p:spPr>
      </p:pic>
      <p:sp>
        <p:nvSpPr>
          <p:cNvPr id="15" name="Slide Number Placeholder 4">
            <a:extLst>
              <a:ext uri="{FF2B5EF4-FFF2-40B4-BE49-F238E27FC236}">
                <a16:creationId xmlns:a16="http://schemas.microsoft.com/office/drawing/2014/main"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6" name="Rectangle 15">
            <a:extLst>
              <a:ext uri="{FF2B5EF4-FFF2-40B4-BE49-F238E27FC236}">
                <a16:creationId xmlns:a16="http://schemas.microsoft.com/office/drawing/2014/main"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1244766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906901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29</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7027659"/>
              </p:ext>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4/26/2019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45461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249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1865196" y="1241946"/>
            <a:ext cx="8570793" cy="646331"/>
          </a:xfrm>
          <a:prstGeom prst="rect">
            <a:avLst/>
          </a:prstGeom>
          <a:noFill/>
        </p:spPr>
        <p:txBody>
          <a:bodyPr wrap="square" rtlCol="0">
            <a:spAutoFit/>
          </a:bodyPr>
          <a:lstStyle/>
          <a:p>
            <a:r>
              <a:rPr lang="en-US" dirty="0"/>
              <a:t>A smoothing technique reducing noise in a data series.  Takes the average over “n” number of periods. </a:t>
            </a:r>
          </a:p>
        </p:txBody>
      </p:sp>
      <p:cxnSp>
        <p:nvCxnSpPr>
          <p:cNvPr id="14" name="Straight Connector 13"/>
          <p:cNvCxnSpPr/>
          <p:nvPr/>
        </p:nvCxnSpPr>
        <p:spPr>
          <a:xfrm>
            <a:off x="1994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10595" y="2770496"/>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2035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3181063" y="319699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3181063" y="3403982"/>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3181063" y="359505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3181063" y="381341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3181063" y="4045427"/>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3181063" y="423649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3181063" y="446850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3181063" y="470052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3181063" y="48642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3181063" y="509630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3181063" y="5314668"/>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10493" y="2370878"/>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9" name="Rectangle 8"/>
          <p:cNvSpPr/>
          <p:nvPr/>
        </p:nvSpPr>
        <p:spPr>
          <a:xfrm>
            <a:off x="7161358" y="2806596"/>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pic>
        <p:nvPicPr>
          <p:cNvPr id="33" name="Picture 32"/>
          <p:cNvPicPr>
            <a:picLocks noChangeAspect="1"/>
          </p:cNvPicPr>
          <p:nvPr/>
        </p:nvPicPr>
        <p:blipFill>
          <a:blip r:embed="rId2"/>
          <a:stretch>
            <a:fillRect/>
          </a:stretch>
        </p:blipFill>
        <p:spPr>
          <a:xfrm>
            <a:off x="3874686" y="3172179"/>
            <a:ext cx="1581027" cy="365760"/>
          </a:xfrm>
          <a:prstGeom prst="rect">
            <a:avLst/>
          </a:prstGeom>
        </p:spPr>
      </p:pic>
      <p:pic>
        <p:nvPicPr>
          <p:cNvPr id="11" name="Picture 10"/>
          <p:cNvPicPr>
            <a:picLocks noChangeAspect="1"/>
          </p:cNvPicPr>
          <p:nvPr/>
        </p:nvPicPr>
        <p:blipFill>
          <a:blip r:embed="rId3"/>
          <a:stretch>
            <a:fillRect/>
          </a:stretch>
        </p:blipFill>
        <p:spPr>
          <a:xfrm>
            <a:off x="3874685" y="5423422"/>
            <a:ext cx="1699708" cy="365760"/>
          </a:xfrm>
          <a:prstGeom prst="rect">
            <a:avLst/>
          </a:prstGeom>
        </p:spPr>
      </p:pic>
      <p:sp>
        <p:nvSpPr>
          <p:cNvPr id="30" name="Slide Number Placeholder 4">
            <a:extLst>
              <a:ext uri="{FF2B5EF4-FFF2-40B4-BE49-F238E27FC236}">
                <a16:creationId xmlns:a16="http://schemas.microsoft.com/office/drawing/2014/main" id="{F71E0B96-E4D8-4173-BCF1-CE7BEF2783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dirty="0"/>
          </a:p>
        </p:txBody>
      </p:sp>
    </p:spTree>
    <p:extLst>
      <p:ext uri="{BB962C8B-B14F-4D97-AF65-F5344CB8AC3E}">
        <p14:creationId xmlns:p14="http://schemas.microsoft.com/office/powerpoint/2010/main" val="2476845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1_TTR.R</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4/26/2019</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Now let’s apply death/golden cross to CMG</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4/26/2019</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a:t>Kwartler</a:t>
            </a:r>
            <a:endParaRPr lang="en-US" dirty="0"/>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7" name="Picture 6">
            <a:extLst>
              <a:ext uri="{FF2B5EF4-FFF2-40B4-BE49-F238E27FC236}">
                <a16:creationId xmlns:a16="http://schemas.microsoft.com/office/drawing/2014/main" id="{6F2A5E96-65E1-424F-99CB-340FBD9ACE9D}"/>
              </a:ext>
            </a:extLst>
          </p:cNvPr>
          <p:cNvPicPr>
            <a:picLocks noChangeAspect="1"/>
          </p:cNvPicPr>
          <p:nvPr/>
        </p:nvPicPr>
        <p:blipFill>
          <a:blip r:embed="rId2"/>
          <a:stretch>
            <a:fillRect/>
          </a:stretch>
        </p:blipFill>
        <p:spPr>
          <a:xfrm>
            <a:off x="2236033" y="1445498"/>
            <a:ext cx="7719934" cy="3967003"/>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3_TTR.R</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SMA 50 &amp; 200</a:t>
            </a:r>
          </a:p>
          <a:p>
            <a:pPr marL="285750" indent="-285750">
              <a:buFont typeface="Arial" panose="020B0604020202020204" pitchFamily="34" charset="0"/>
              <a:buChar char="•"/>
            </a:pPr>
            <a:r>
              <a:rPr lang="en-US" dirty="0"/>
              <a:t>Create a trading indicator (rule)</a:t>
            </a:r>
          </a:p>
          <a:p>
            <a:pPr marL="285750" indent="-285750">
              <a:buFont typeface="Arial" panose="020B0604020202020204" pitchFamily="34" charset="0"/>
              <a:buChar char="•"/>
            </a:pPr>
            <a:r>
              <a:rPr lang="en-US" dirty="0"/>
              <a:t>Lag the Rule</a:t>
            </a:r>
          </a:p>
          <a:p>
            <a:pPr marL="285750" indent="-285750">
              <a:buFont typeface="Arial" panose="020B0604020202020204" pitchFamily="34" charset="0"/>
              <a:buChar char="•"/>
            </a:pPr>
            <a:r>
              <a:rPr lang="en-US" dirty="0"/>
              <a:t>Back-test the lagged rule to see cumulative returns</a:t>
            </a:r>
          </a:p>
          <a:p>
            <a:pPr marL="285750" indent="-285750">
              <a:buFont typeface="Arial" panose="020B0604020202020204" pitchFamily="34" charset="0"/>
              <a:buChar char="•"/>
            </a:pPr>
            <a:r>
              <a:rPr lang="en-US" dirty="0"/>
              <a:t>Switch a single character in the rule &amp; back-test again to see the impact like Knight Capital</a:t>
            </a:r>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36</a:t>
            </a:fld>
            <a:endParaRPr lang="en-US" dirty="0"/>
          </a:p>
        </p:txBody>
      </p:sp>
      <p:pic>
        <p:nvPicPr>
          <p:cNvPr id="8" name="Picture 7" descr="Image result for chipotle meme">
            <a:extLst>
              <a:ext uri="{FF2B5EF4-FFF2-40B4-BE49-F238E27FC236}">
                <a16:creationId xmlns:a16="http://schemas.microsoft.com/office/drawing/2014/main" id="{17A93497-A14C-407D-BD2B-1980D2517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14" y="1729818"/>
            <a:ext cx="3598970" cy="37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SMA as an Indicator for CMG</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2"/>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Small mistakes can lead to big consequences…ask Knight Capital employees.</a:t>
            </a:r>
          </a:p>
        </p:txBody>
      </p:sp>
    </p:spTree>
    <p:extLst>
      <p:ext uri="{BB962C8B-B14F-4D97-AF65-F5344CB8AC3E}">
        <p14:creationId xmlns:p14="http://schemas.microsoft.com/office/powerpoint/2010/main" val="4086849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4/26/2019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294967295"/>
          </p:nvPr>
        </p:nvSpPr>
        <p:spPr>
          <a:xfrm>
            <a:off x="8610600" y="6356350"/>
            <a:ext cx="1996996" cy="365125"/>
          </a:xfrm>
        </p:spPr>
        <p:txBody>
          <a:bodyPr/>
          <a:lstStyle/>
          <a:p>
            <a:fld id="{37290FF7-652B-4475-AEAB-8B1A5D23AE09}" type="slidenum">
              <a:rPr lang="en-US" smtClean="0"/>
              <a:t>38</a:t>
            </a:fld>
            <a:endParaRPr lang="en-US"/>
          </a:p>
        </p:txBody>
      </p:sp>
    </p:spTree>
    <p:extLst>
      <p:ext uri="{BB962C8B-B14F-4D97-AF65-F5344CB8AC3E}">
        <p14:creationId xmlns:p14="http://schemas.microsoft.com/office/powerpoint/2010/main" val="210775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4/26/2019</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1992262" y="3105835"/>
            <a:ext cx="8207477" cy="646331"/>
          </a:xfrm>
          <a:prstGeom prst="rect">
            <a:avLst/>
          </a:prstGeom>
          <a:solidFill>
            <a:schemeClr val="accent6"/>
          </a:solidFill>
        </p:spPr>
        <p:txBody>
          <a:bodyPr wrap="square" rtlCol="0">
            <a:spAutoFit/>
          </a:bodyPr>
          <a:lstStyle/>
          <a:p>
            <a:r>
              <a:rPr lang="en-US" dirty="0">
                <a:solidFill>
                  <a:schemeClr val="bg1"/>
                </a:solidFill>
              </a:rPr>
              <a:t>By measuring </a:t>
            </a:r>
            <a:r>
              <a:rPr lang="en-US" i="1" u="sng" dirty="0">
                <a:solidFill>
                  <a:schemeClr val="bg1"/>
                </a:solidFill>
              </a:rPr>
              <a:t>the moving average of two moving averages with different time frames</a:t>
            </a:r>
            <a:r>
              <a:rPr lang="en-US" dirty="0">
                <a:solidFill>
                  <a:schemeClr val="bg1"/>
                </a:solidFill>
              </a:rPr>
              <a:t>, an investor hopes to capture when momentum is building or receding.  </a:t>
            </a:r>
          </a:p>
        </p:txBody>
      </p:sp>
    </p:spTree>
    <p:extLst>
      <p:ext uri="{BB962C8B-B14F-4D97-AF65-F5344CB8AC3E}">
        <p14:creationId xmlns:p14="http://schemas.microsoft.com/office/powerpoint/2010/main" val="780651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3852717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One small addition difference.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181225" y="1511343"/>
            <a:ext cx="886781" cy="523220"/>
          </a:xfrm>
          <a:prstGeom prst="rect">
            <a:avLst/>
          </a:prstGeom>
          <a:noFill/>
        </p:spPr>
        <p:txBody>
          <a:bodyPr wrap="none" rtlCol="0">
            <a:spAutoFit/>
          </a:bodyPr>
          <a:lstStyle/>
          <a:p>
            <a:r>
              <a:rPr lang="en-US" sz="2800" b="1" u="sng" dirty="0"/>
              <a:t>SMA</a:t>
            </a:r>
          </a:p>
        </p:txBody>
      </p:sp>
      <p:sp>
        <p:nvSpPr>
          <p:cNvPr id="8" name="TextBox 7"/>
          <p:cNvSpPr txBox="1"/>
          <p:nvPr/>
        </p:nvSpPr>
        <p:spPr>
          <a:xfrm>
            <a:off x="8423244" y="1511343"/>
            <a:ext cx="891591" cy="523220"/>
          </a:xfrm>
          <a:prstGeom prst="rect">
            <a:avLst/>
          </a:prstGeom>
          <a:noFill/>
        </p:spPr>
        <p:txBody>
          <a:bodyPr wrap="none" rtlCol="0">
            <a:spAutoFit/>
          </a:bodyPr>
          <a:lstStyle/>
          <a:p>
            <a:r>
              <a:rPr lang="en-US" sz="2800" b="1" u="sng" dirty="0"/>
              <a:t>EMA</a:t>
            </a:r>
          </a:p>
        </p:txBody>
      </p:sp>
      <p:sp>
        <p:nvSpPr>
          <p:cNvPr id="9" name="TextBox 8"/>
          <p:cNvSpPr txBox="1"/>
          <p:nvPr/>
        </p:nvSpPr>
        <p:spPr>
          <a:xfrm>
            <a:off x="1050851" y="2975088"/>
            <a:ext cx="3318387" cy="646331"/>
          </a:xfrm>
          <a:prstGeom prst="rect">
            <a:avLst/>
          </a:prstGeom>
          <a:noFill/>
        </p:spPr>
        <p:txBody>
          <a:bodyPr wrap="square" rtlCol="0">
            <a:spAutoFit/>
          </a:bodyPr>
          <a:lstStyle/>
          <a:p>
            <a:r>
              <a:rPr lang="en-US" dirty="0"/>
              <a:t>Each value in the “n” window has an </a:t>
            </a:r>
            <a:r>
              <a:rPr lang="en-US" b="1" u="sng" dirty="0"/>
              <a:t>equal</a:t>
            </a:r>
            <a:r>
              <a:rPr lang="en-US" dirty="0"/>
              <a:t> weight.</a:t>
            </a:r>
          </a:p>
        </p:txBody>
      </p:sp>
      <p:sp>
        <p:nvSpPr>
          <p:cNvPr id="12" name="TextBox 11"/>
          <p:cNvSpPr txBox="1"/>
          <p:nvPr/>
        </p:nvSpPr>
        <p:spPr>
          <a:xfrm>
            <a:off x="7045700" y="2698089"/>
            <a:ext cx="3318387" cy="1200329"/>
          </a:xfrm>
          <a:prstGeom prst="rect">
            <a:avLst/>
          </a:prstGeom>
          <a:noFill/>
        </p:spPr>
        <p:txBody>
          <a:bodyPr wrap="square" rtlCol="0">
            <a:spAutoFit/>
          </a:bodyPr>
          <a:lstStyle/>
          <a:p>
            <a:r>
              <a:rPr lang="en-US" dirty="0"/>
              <a:t>Each value in the “n” window has an different weight.  The weights decrease the farther back in time e.g. </a:t>
            </a:r>
            <a:r>
              <a:rPr lang="en-US" b="1" dirty="0"/>
              <a:t>recent data is more relevant</a:t>
            </a:r>
            <a:r>
              <a:rPr lang="en-US" dirty="0"/>
              <a:t>.</a:t>
            </a:r>
          </a:p>
        </p:txBody>
      </p:sp>
      <p:sp>
        <p:nvSpPr>
          <p:cNvPr id="16" name="Slide Number Placeholder 4">
            <a:extLst>
              <a:ext uri="{FF2B5EF4-FFF2-40B4-BE49-F238E27FC236}">
                <a16:creationId xmlns:a16="http://schemas.microsoft.com/office/drawing/2014/main" id="{F6AA2376-CF92-4C47-AD15-E07FB7D80B8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17" name="Rectangle 16">
            <a:extLst>
              <a:ext uri="{FF2B5EF4-FFF2-40B4-BE49-F238E27FC236}">
                <a16:creationId xmlns:a16="http://schemas.microsoft.com/office/drawing/2014/main" id="{081F138C-CC96-4ABE-8FF8-7250BA3AC94A}"/>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Usually the MACD uses the Exponential Moving Average (EMA) not Simple Moving Average</a:t>
            </a:r>
          </a:p>
        </p:txBody>
      </p:sp>
    </p:spTree>
    <p:extLst>
      <p:ext uri="{BB962C8B-B14F-4D97-AF65-F5344CB8AC3E}">
        <p14:creationId xmlns:p14="http://schemas.microsoft.com/office/powerpoint/2010/main" val="3003768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907E-EE50-47D4-B421-FA1B549261C6}"/>
              </a:ext>
            </a:extLst>
          </p:cNvPr>
          <p:cNvSpPr>
            <a:spLocks noGrp="1"/>
          </p:cNvSpPr>
          <p:nvPr>
            <p:ph type="title"/>
          </p:nvPr>
        </p:nvSpPr>
        <p:spPr/>
        <p:txBody>
          <a:bodyPr>
            <a:normAutofit fontScale="90000"/>
          </a:bodyPr>
          <a:lstStyle/>
          <a:p>
            <a:r>
              <a:rPr lang="en-US" dirty="0"/>
              <a:t>SMA Vs EMA</a:t>
            </a:r>
          </a:p>
        </p:txBody>
      </p:sp>
      <p:sp>
        <p:nvSpPr>
          <p:cNvPr id="3" name="Date Placeholder 2">
            <a:extLst>
              <a:ext uri="{FF2B5EF4-FFF2-40B4-BE49-F238E27FC236}">
                <a16:creationId xmlns:a16="http://schemas.microsoft.com/office/drawing/2014/main" id="{E7C82498-ED64-436F-BCBF-728FD315F081}"/>
              </a:ext>
            </a:extLst>
          </p:cNvPr>
          <p:cNvSpPr>
            <a:spLocks noGrp="1"/>
          </p:cNvSpPr>
          <p:nvPr>
            <p:ph type="dt" sz="half" idx="10"/>
          </p:nvPr>
        </p:nvSpPr>
        <p:spPr/>
        <p:txBody>
          <a:bodyPr/>
          <a:lstStyle/>
          <a:p>
            <a:fld id="{6700A58B-DD98-43D0-B791-721480A02982}" type="datetime1">
              <a:rPr lang="en-US" smtClean="0"/>
              <a:t>4/26/2019</a:t>
            </a:fld>
            <a:endParaRPr lang="en-US"/>
          </a:p>
        </p:txBody>
      </p:sp>
      <p:sp>
        <p:nvSpPr>
          <p:cNvPr id="4" name="Footer Placeholder 3">
            <a:extLst>
              <a:ext uri="{FF2B5EF4-FFF2-40B4-BE49-F238E27FC236}">
                <a16:creationId xmlns:a16="http://schemas.microsoft.com/office/drawing/2014/main" id="{557CACCB-72DB-495B-9AD5-AAF3C0BD74C6}"/>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id="{558F7037-B5E1-4072-BBFA-2F7DEFF6E0D4}"/>
              </a:ext>
            </a:extLst>
          </p:cNvPr>
          <p:cNvSpPr txBox="1"/>
          <p:nvPr/>
        </p:nvSpPr>
        <p:spPr>
          <a:xfrm>
            <a:off x="838200" y="1167918"/>
            <a:ext cx="10341293" cy="707886"/>
          </a:xfrm>
          <a:prstGeom prst="rect">
            <a:avLst/>
          </a:prstGeom>
          <a:noFill/>
        </p:spPr>
        <p:txBody>
          <a:bodyPr wrap="none" rtlCol="0">
            <a:spAutoFit/>
          </a:bodyPr>
          <a:lstStyle/>
          <a:p>
            <a:r>
              <a:rPr lang="fr-FR" sz="4000" dirty="0" err="1">
                <a:latin typeface="Consolas" panose="020B0609020204030204" pitchFamily="49" charset="0"/>
              </a:rPr>
              <a:t>vec</a:t>
            </a:r>
            <a:r>
              <a:rPr lang="fr-FR" sz="4000" dirty="0">
                <a:latin typeface="Consolas" panose="020B0609020204030204" pitchFamily="49" charset="0"/>
              </a:rPr>
              <a:t> &lt;- c( 1.2, 0.2, 10, 20.3, 104.3)</a:t>
            </a:r>
            <a:endParaRPr lang="en-US" sz="4000" dirty="0">
              <a:latin typeface="Consolas" panose="020B0609020204030204" pitchFamily="49" charset="0"/>
            </a:endParaRPr>
          </a:p>
        </p:txBody>
      </p:sp>
      <p:sp>
        <p:nvSpPr>
          <p:cNvPr id="6" name="TextBox 5">
            <a:extLst>
              <a:ext uri="{FF2B5EF4-FFF2-40B4-BE49-F238E27FC236}">
                <a16:creationId xmlns:a16="http://schemas.microsoft.com/office/drawing/2014/main" id="{F992DD29-741E-4D77-9EA0-12E515807F7F}"/>
              </a:ext>
            </a:extLst>
          </p:cNvPr>
          <p:cNvSpPr txBox="1"/>
          <p:nvPr/>
        </p:nvSpPr>
        <p:spPr>
          <a:xfrm>
            <a:off x="838200" y="2208368"/>
            <a:ext cx="3733714" cy="523220"/>
          </a:xfrm>
          <a:prstGeom prst="rect">
            <a:avLst/>
          </a:prstGeom>
          <a:noFill/>
        </p:spPr>
        <p:txBody>
          <a:bodyPr wrap="none" rtlCol="0">
            <a:spAutoFit/>
          </a:bodyPr>
          <a:lstStyle/>
          <a:p>
            <a:r>
              <a:rPr lang="pt-BR" sz="2800" dirty="0">
                <a:latin typeface="Consolas" panose="020B0609020204030204" pitchFamily="49" charset="0"/>
              </a:rPr>
              <a:t>TTR::SMA(vec, n=3)</a:t>
            </a:r>
            <a:endParaRPr lang="en-US" sz="2800" dirty="0">
              <a:latin typeface="Consolas" panose="020B0609020204030204" pitchFamily="49" charset="0"/>
            </a:endParaRPr>
          </a:p>
        </p:txBody>
      </p:sp>
      <p:sp>
        <p:nvSpPr>
          <p:cNvPr id="7" name="TextBox 6">
            <a:extLst>
              <a:ext uri="{FF2B5EF4-FFF2-40B4-BE49-F238E27FC236}">
                <a16:creationId xmlns:a16="http://schemas.microsoft.com/office/drawing/2014/main" id="{74D4320F-FEF9-4718-A6A8-5007B9649C6C}"/>
              </a:ext>
            </a:extLst>
          </p:cNvPr>
          <p:cNvSpPr txBox="1"/>
          <p:nvPr/>
        </p:nvSpPr>
        <p:spPr>
          <a:xfrm>
            <a:off x="838200" y="2708243"/>
            <a:ext cx="1723549" cy="707886"/>
          </a:xfrm>
          <a:prstGeom prst="rect">
            <a:avLst/>
          </a:prstGeom>
          <a:noFill/>
        </p:spPr>
        <p:txBody>
          <a:bodyPr wrap="none" rtlCol="0">
            <a:spAutoFit/>
          </a:bodyPr>
          <a:lstStyle/>
          <a:p>
            <a:r>
              <a:rPr lang="en-US" sz="4000" dirty="0">
                <a:solidFill>
                  <a:schemeClr val="accent4"/>
                </a:solidFill>
              </a:rPr>
              <a:t>= 44.86</a:t>
            </a:r>
          </a:p>
        </p:txBody>
      </p:sp>
      <p:sp>
        <p:nvSpPr>
          <p:cNvPr id="8" name="TextBox 7">
            <a:extLst>
              <a:ext uri="{FF2B5EF4-FFF2-40B4-BE49-F238E27FC236}">
                <a16:creationId xmlns:a16="http://schemas.microsoft.com/office/drawing/2014/main" id="{6643DF6D-CEB5-424C-86B7-6B01D3D307F2}"/>
              </a:ext>
            </a:extLst>
          </p:cNvPr>
          <p:cNvSpPr txBox="1"/>
          <p:nvPr/>
        </p:nvSpPr>
        <p:spPr>
          <a:xfrm>
            <a:off x="6891670" y="2231713"/>
            <a:ext cx="3733714" cy="523220"/>
          </a:xfrm>
          <a:prstGeom prst="rect">
            <a:avLst/>
          </a:prstGeom>
          <a:noFill/>
        </p:spPr>
        <p:txBody>
          <a:bodyPr wrap="none" rtlCol="0">
            <a:spAutoFit/>
          </a:bodyPr>
          <a:lstStyle/>
          <a:p>
            <a:r>
              <a:rPr lang="pt-BR" sz="2800" dirty="0">
                <a:latin typeface="Consolas" panose="020B0609020204030204" pitchFamily="49" charset="0"/>
              </a:rPr>
              <a:t>TTR::EMA(vec, n=3)</a:t>
            </a:r>
            <a:endParaRPr lang="en-US" sz="2800" dirty="0">
              <a:latin typeface="Consolas" panose="020B0609020204030204" pitchFamily="49" charset="0"/>
            </a:endParaRPr>
          </a:p>
        </p:txBody>
      </p:sp>
      <p:sp>
        <p:nvSpPr>
          <p:cNvPr id="9" name="TextBox 8">
            <a:extLst>
              <a:ext uri="{FF2B5EF4-FFF2-40B4-BE49-F238E27FC236}">
                <a16:creationId xmlns:a16="http://schemas.microsoft.com/office/drawing/2014/main" id="{30454FFC-2269-412F-AB1B-E5A65CCDE17F}"/>
              </a:ext>
            </a:extLst>
          </p:cNvPr>
          <p:cNvSpPr txBox="1"/>
          <p:nvPr/>
        </p:nvSpPr>
        <p:spPr>
          <a:xfrm>
            <a:off x="6891670" y="2731588"/>
            <a:ext cx="1983235" cy="707886"/>
          </a:xfrm>
          <a:prstGeom prst="rect">
            <a:avLst/>
          </a:prstGeom>
          <a:noFill/>
        </p:spPr>
        <p:txBody>
          <a:bodyPr wrap="none" rtlCol="0">
            <a:spAutoFit/>
          </a:bodyPr>
          <a:lstStyle/>
          <a:p>
            <a:r>
              <a:rPr lang="en-US" sz="4000" dirty="0">
                <a:solidFill>
                  <a:schemeClr val="accent4"/>
                </a:solidFill>
              </a:rPr>
              <a:t>= 58.175</a:t>
            </a:r>
          </a:p>
        </p:txBody>
      </p:sp>
      <p:graphicFrame>
        <p:nvGraphicFramePr>
          <p:cNvPr id="11" name="Table 10">
            <a:extLst>
              <a:ext uri="{FF2B5EF4-FFF2-40B4-BE49-F238E27FC236}">
                <a16:creationId xmlns:a16="http://schemas.microsoft.com/office/drawing/2014/main" id="{040CA413-3654-4AC2-942A-E59A603718DF}"/>
              </a:ext>
            </a:extLst>
          </p:cNvPr>
          <p:cNvGraphicFramePr>
            <a:graphicFrameLocks noGrp="1"/>
          </p:cNvGraphicFramePr>
          <p:nvPr>
            <p:extLst>
              <p:ext uri="{D42A27DB-BD31-4B8C-83A1-F6EECF244321}">
                <p14:modId xmlns:p14="http://schemas.microsoft.com/office/powerpoint/2010/main" val="2529672586"/>
              </p:ext>
            </p:extLst>
          </p:nvPr>
        </p:nvGraphicFramePr>
        <p:xfrm>
          <a:off x="2209800" y="3856853"/>
          <a:ext cx="7548282" cy="2035428"/>
        </p:xfrm>
        <a:graphic>
          <a:graphicData uri="http://schemas.openxmlformats.org/drawingml/2006/table">
            <a:tbl>
              <a:tblPr>
                <a:tableStyleId>{5C22544A-7EE6-4342-B048-85BDC9FD1C3A}</a:tableStyleId>
              </a:tblPr>
              <a:tblGrid>
                <a:gridCol w="914897">
                  <a:extLst>
                    <a:ext uri="{9D8B030D-6E8A-4147-A177-3AD203B41FA5}">
                      <a16:colId xmlns:a16="http://schemas.microsoft.com/office/drawing/2014/main" val="4009938270"/>
                    </a:ext>
                  </a:extLst>
                </a:gridCol>
                <a:gridCol w="836414">
                  <a:extLst>
                    <a:ext uri="{9D8B030D-6E8A-4147-A177-3AD203B41FA5}">
                      <a16:colId xmlns:a16="http://schemas.microsoft.com/office/drawing/2014/main" val="2466344888"/>
                    </a:ext>
                  </a:extLst>
                </a:gridCol>
                <a:gridCol w="1000108">
                  <a:extLst>
                    <a:ext uri="{9D8B030D-6E8A-4147-A177-3AD203B41FA5}">
                      <a16:colId xmlns:a16="http://schemas.microsoft.com/office/drawing/2014/main" val="2790967110"/>
                    </a:ext>
                  </a:extLst>
                </a:gridCol>
                <a:gridCol w="1000108">
                  <a:extLst>
                    <a:ext uri="{9D8B030D-6E8A-4147-A177-3AD203B41FA5}">
                      <a16:colId xmlns:a16="http://schemas.microsoft.com/office/drawing/2014/main" val="2465412047"/>
                    </a:ext>
                  </a:extLst>
                </a:gridCol>
                <a:gridCol w="3796755">
                  <a:extLst>
                    <a:ext uri="{9D8B030D-6E8A-4147-A177-3AD203B41FA5}">
                      <a16:colId xmlns:a16="http://schemas.microsoft.com/office/drawing/2014/main" val="3132173775"/>
                    </a:ext>
                  </a:extLst>
                </a:gridCol>
              </a:tblGrid>
              <a:tr h="339238">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Value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EMA-3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Formula</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0830263"/>
                  </a:ext>
                </a:extLst>
              </a:tr>
              <a:tr h="339238">
                <a:tc>
                  <a:txBody>
                    <a:bodyPr/>
                    <a:lstStyle/>
                    <a:p>
                      <a:pPr algn="l" fontAlgn="b"/>
                      <a:r>
                        <a:rPr lang="en-US" sz="1800" u="none" strike="noStrike">
                          <a:effectLst/>
                        </a:rPr>
                        <a:t>Time1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2827557"/>
                  </a:ext>
                </a:extLst>
              </a:tr>
              <a:tr h="339238">
                <a:tc>
                  <a:txBody>
                    <a:bodyPr/>
                    <a:lstStyle/>
                    <a:p>
                      <a:pPr algn="l" fontAlgn="b"/>
                      <a:r>
                        <a:rPr lang="en-US" sz="1800" u="none" strike="noStrike">
                          <a:effectLst/>
                        </a:rPr>
                        <a:t>Time2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274625"/>
                  </a:ext>
                </a:extLst>
              </a:tr>
              <a:tr h="339238">
                <a:tc>
                  <a:txBody>
                    <a:bodyPr/>
                    <a:lstStyle/>
                    <a:p>
                      <a:pPr algn="l" fontAlgn="b"/>
                      <a:r>
                        <a:rPr lang="en-US" sz="1800" u="none" strike="noStrike">
                          <a:effectLst/>
                        </a:rPr>
                        <a:t>Time3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6158339"/>
                  </a:ext>
                </a:extLst>
              </a:tr>
              <a:tr h="339238">
                <a:tc>
                  <a:txBody>
                    <a:bodyPr/>
                    <a:lstStyle/>
                    <a:p>
                      <a:pPr algn="l" fontAlgn="b"/>
                      <a:r>
                        <a:rPr lang="en-US" sz="1800" u="none" strike="noStrike">
                          <a:effectLst/>
                        </a:rPr>
                        <a:t>Time4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12.05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20.3 * 2/(3+1) + 3.80 * (1-2/(3+1))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79115359"/>
                  </a:ext>
                </a:extLst>
              </a:tr>
              <a:tr h="339238">
                <a:tc>
                  <a:txBody>
                    <a:bodyPr/>
                    <a:lstStyle/>
                    <a:p>
                      <a:pPr algn="l" fontAlgn="b"/>
                      <a:r>
                        <a:rPr lang="en-US" sz="1800" u="none" strike="noStrike">
                          <a:effectLst/>
                        </a:rPr>
                        <a:t>Time5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104.3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44.867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58.175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104.3*2/(3+1)+12.05*(1-2/(3+1))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4657873"/>
                  </a:ext>
                </a:extLst>
              </a:tr>
            </a:tbl>
          </a:graphicData>
        </a:graphic>
      </p:graphicFrame>
    </p:spTree>
    <p:extLst>
      <p:ext uri="{BB962C8B-B14F-4D97-AF65-F5344CB8AC3E}">
        <p14:creationId xmlns:p14="http://schemas.microsoft.com/office/powerpoint/2010/main" val="1080308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4_TTR.R</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4/26/2019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294967295"/>
          </p:nvPr>
        </p:nvSpPr>
        <p:spPr>
          <a:xfrm>
            <a:off x="8610600" y="6356350"/>
            <a:ext cx="1996996" cy="365125"/>
          </a:xfrm>
        </p:spPr>
        <p:txBody>
          <a:bodyPr/>
          <a:lstStyle/>
          <a:p>
            <a:fld id="{37290FF7-652B-4475-AEAB-8B1A5D23AE09}" type="slidenum">
              <a:rPr lang="en-US" smtClean="0"/>
              <a:t>44</a:t>
            </a:fld>
            <a:endParaRPr lang="en-US"/>
          </a:p>
        </p:txBody>
      </p:sp>
    </p:spTree>
    <p:extLst>
      <p:ext uri="{BB962C8B-B14F-4D97-AF65-F5344CB8AC3E}">
        <p14:creationId xmlns:p14="http://schemas.microsoft.com/office/powerpoint/2010/main" val="455826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9128336" y="39262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Brace 62">
            <a:extLst>
              <a:ext uri="{FF2B5EF4-FFF2-40B4-BE49-F238E27FC236}">
                <a16:creationId xmlns:a16="http://schemas.microsoft.com/office/drawing/2014/main" id="{50F59AA5-08DF-426E-ADE7-2B8E7280E993}"/>
              </a:ext>
            </a:extLst>
          </p:cNvPr>
          <p:cNvSpPr/>
          <p:nvPr/>
        </p:nvSpPr>
        <p:spPr>
          <a:xfrm rot="5400000">
            <a:off x="5146198" y="3739555"/>
            <a:ext cx="116758" cy="10113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883014" y="4384796"/>
            <a:ext cx="643125" cy="261610"/>
          </a:xfrm>
          <a:prstGeom prst="rect">
            <a:avLst/>
          </a:prstGeom>
          <a:noFill/>
        </p:spPr>
        <p:txBody>
          <a:bodyPr wrap="none" rtlCol="0">
            <a:spAutoFit/>
          </a:bodyPr>
          <a:lstStyle/>
          <a:p>
            <a:r>
              <a:rPr lang="en-US" sz="1100" dirty="0"/>
              <a:t>Buy/sell</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Tree>
    <p:extLst>
      <p:ext uri="{BB962C8B-B14F-4D97-AF65-F5344CB8AC3E}">
        <p14:creationId xmlns:p14="http://schemas.microsoft.com/office/powerpoint/2010/main" val="2975480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5536442" y="3357349"/>
            <a:ext cx="1215782" cy="369332"/>
          </a:xfrm>
          <a:prstGeom prst="rect">
            <a:avLst/>
          </a:prstGeom>
          <a:noFill/>
        </p:spPr>
        <p:txBody>
          <a:bodyPr wrap="none" rtlCol="0">
            <a:spAutoFit/>
          </a:bodyPr>
          <a:lstStyle/>
          <a:p>
            <a:r>
              <a:rPr lang="en-US" dirty="0"/>
              <a:t>Where RS: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47</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5_TTR.R</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604188"/>
            <a:ext cx="5641994" cy="1908215"/>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RSI </a:t>
            </a:r>
            <a:r>
              <a:rPr lang="en-US" i="1" dirty="0"/>
              <a:t>and</a:t>
            </a:r>
            <a:r>
              <a:rPr lang="en-US" dirty="0"/>
              <a:t> MACD together</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Tree>
    <p:extLst>
      <p:ext uri="{BB962C8B-B14F-4D97-AF65-F5344CB8AC3E}">
        <p14:creationId xmlns:p14="http://schemas.microsoft.com/office/powerpoint/2010/main" val="377934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4/26/2019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294967295"/>
          </p:nvPr>
        </p:nvSpPr>
        <p:spPr>
          <a:xfrm>
            <a:off x="8610600" y="6356350"/>
            <a:ext cx="1996996" cy="365125"/>
          </a:xfrm>
        </p:spPr>
        <p:txBody>
          <a:bodyPr/>
          <a:lstStyle/>
          <a:p>
            <a:fld id="{37290FF7-652B-4475-AEAB-8B1A5D23AE09}" type="slidenum">
              <a:rPr lang="en-US" smtClean="0"/>
              <a:t>49</a:t>
            </a:fld>
            <a:endParaRPr lang="en-US"/>
          </a:p>
        </p:txBody>
      </p:sp>
    </p:spTree>
    <p:extLst>
      <p:ext uri="{BB962C8B-B14F-4D97-AF65-F5344CB8AC3E}">
        <p14:creationId xmlns:p14="http://schemas.microsoft.com/office/powerpoint/2010/main" val="2103231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intrinsic value of a company is appealing regardless of market &amp; financial factors.  As a result, intrinsic value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Consumer Credit - Lending Club</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200247" y="1372744"/>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2555012"/>
            <a:ext cx="104323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Peer to Peer funding for </a:t>
            </a:r>
          </a:p>
          <a:p>
            <a:pPr marL="742950" lvl="1" indent="-285750">
              <a:buFont typeface="Arial" panose="020B0604020202020204" pitchFamily="34" charset="0"/>
              <a:buChar char="•"/>
            </a:pPr>
            <a:r>
              <a:rPr lang="en-US" dirty="0"/>
              <a:t>Personal Loans</a:t>
            </a:r>
          </a:p>
          <a:p>
            <a:pPr marL="742950" lvl="1" indent="-285750">
              <a:buFont typeface="Arial" panose="020B0604020202020204" pitchFamily="34" charset="0"/>
              <a:buChar char="•"/>
            </a:pPr>
            <a:r>
              <a:rPr lang="en-US" dirty="0"/>
              <a:t>Auto Loans</a:t>
            </a:r>
          </a:p>
          <a:p>
            <a:pPr marL="742950" lvl="1" indent="-285750">
              <a:buFont typeface="Arial" panose="020B0604020202020204" pitchFamily="34" charset="0"/>
              <a:buChar char="•"/>
            </a:pPr>
            <a:r>
              <a:rPr lang="en-US" dirty="0"/>
              <a:t>Small Business Loans</a:t>
            </a:r>
          </a:p>
          <a:p>
            <a:pPr marL="742950" lvl="1" indent="-285750">
              <a:buFont typeface="Arial" panose="020B0604020202020204" pitchFamily="34" charset="0"/>
              <a:buChar char="•"/>
            </a:pPr>
            <a:r>
              <a:rPr lang="en-US" dirty="0"/>
              <a:t>Medical Loans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Everyday investors can accept the loan risk – making it a new banking distribution model</a:t>
            </a:r>
          </a:p>
        </p:txBody>
      </p:sp>
      <p:sp>
        <p:nvSpPr>
          <p:cNvPr id="10" name="Rectangle 9"/>
          <p:cNvSpPr/>
          <p:nvPr/>
        </p:nvSpPr>
        <p:spPr>
          <a:xfrm>
            <a:off x="4479473" y="1383647"/>
            <a:ext cx="7512280"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Consumers apply for loans &amp; instead of bank funding, other consumers fund the loan by purchasing “notes” to receive the interest.</a:t>
            </a:r>
          </a:p>
        </p:txBody>
      </p:sp>
      <p:sp>
        <p:nvSpPr>
          <p:cNvPr id="11" name="Slide Number Placeholder 4">
            <a:extLst>
              <a:ext uri="{FF2B5EF4-FFF2-40B4-BE49-F238E27FC236}">
                <a16:creationId xmlns:a16="http://schemas.microsoft.com/office/drawing/2014/main" id="{3036FDB2-9EAE-41DD-B52C-9AFE5AC65F2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sp>
        <p:nvSpPr>
          <p:cNvPr id="12" name="Rectangle 11">
            <a:extLst>
              <a:ext uri="{FF2B5EF4-FFF2-40B4-BE49-F238E27FC236}">
                <a16:creationId xmlns:a16="http://schemas.microsoft.com/office/drawing/2014/main" id="{E4D9D8EE-3FE9-4E09-A75A-59EA82AF91C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Consumer credit is a traditional market.  There are defined inputs (credit score), consumer protections (usury laws), and established distribution (credit applications).  </a:t>
            </a:r>
          </a:p>
        </p:txBody>
      </p:sp>
    </p:spTree>
    <p:extLst>
      <p:ext uri="{BB962C8B-B14F-4D97-AF65-F5344CB8AC3E}">
        <p14:creationId xmlns:p14="http://schemas.microsoft.com/office/powerpoint/2010/main" val="1833910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Risk?</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8" name="Rectangle 7"/>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Mitigation</a:t>
            </a:r>
          </a:p>
        </p:txBody>
      </p:sp>
      <p:sp>
        <p:nvSpPr>
          <p:cNvPr id="9" name="TextBox 8"/>
          <p:cNvSpPr txBox="1"/>
          <p:nvPr/>
        </p:nvSpPr>
        <p:spPr>
          <a:xfrm>
            <a:off x="1933577"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Diversify – Do not fund more than $25 on a single loan</a:t>
            </a:r>
          </a:p>
        </p:txBody>
      </p:sp>
      <p:sp>
        <p:nvSpPr>
          <p:cNvPr id="14" name="TextBox 13"/>
          <p:cNvSpPr txBox="1"/>
          <p:nvPr/>
        </p:nvSpPr>
        <p:spPr>
          <a:xfrm>
            <a:off x="1933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a:t>Over exposure in a single loan</a:t>
            </a:r>
          </a:p>
        </p:txBody>
      </p:sp>
      <p:sp>
        <p:nvSpPr>
          <p:cNvPr id="15" name="TextBox 14"/>
          <p:cNvSpPr txBox="1"/>
          <p:nvPr/>
        </p:nvSpPr>
        <p:spPr>
          <a:xfrm>
            <a:off x="1933577"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a:t>Early payment reduces interest received</a:t>
            </a:r>
          </a:p>
        </p:txBody>
      </p:sp>
      <p:sp>
        <p:nvSpPr>
          <p:cNvPr id="16" name="TextBox 15"/>
          <p:cNvSpPr txBox="1"/>
          <p:nvPr/>
        </p:nvSpPr>
        <p:spPr>
          <a:xfrm>
            <a:off x="6591302"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a:t>Monitor &amp; re-invest monthly</a:t>
            </a:r>
          </a:p>
        </p:txBody>
      </p:sp>
      <p:sp>
        <p:nvSpPr>
          <p:cNvPr id="17" name="TextBox 16"/>
          <p:cNvSpPr txBox="1"/>
          <p:nvPr/>
        </p:nvSpPr>
        <p:spPr>
          <a:xfrm>
            <a:off x="1933577"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a:t>Illiquid – notes are 36-60 months</a:t>
            </a:r>
          </a:p>
        </p:txBody>
      </p:sp>
      <p:sp>
        <p:nvSpPr>
          <p:cNvPr id="18" name="TextBox 17"/>
          <p:cNvSpPr txBox="1"/>
          <p:nvPr/>
        </p:nvSpPr>
        <p:spPr>
          <a:xfrm>
            <a:off x="6591302"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a:t>Buy notes with 36m horizons</a:t>
            </a:r>
          </a:p>
        </p:txBody>
      </p:sp>
      <p:sp>
        <p:nvSpPr>
          <p:cNvPr id="19" name="TextBox 18"/>
          <p:cNvSpPr txBox="1"/>
          <p:nvPr/>
        </p:nvSpPr>
        <p:spPr>
          <a:xfrm>
            <a:off x="6591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a:solidFill>
                  <a:schemeClr val="bg1"/>
                </a:solidFill>
              </a:rPr>
              <a:t>Model the probability of default</a:t>
            </a:r>
          </a:p>
        </p:txBody>
      </p:sp>
      <p:sp>
        <p:nvSpPr>
          <p:cNvPr id="20" name="Slide Number Placeholder 4">
            <a:extLst>
              <a:ext uri="{FF2B5EF4-FFF2-40B4-BE49-F238E27FC236}">
                <a16:creationId xmlns:a16="http://schemas.microsoft.com/office/drawing/2014/main" id="{06FF9401-16A0-4D97-8CB7-4C320154C2C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Tree>
    <p:extLst>
      <p:ext uri="{BB962C8B-B14F-4D97-AF65-F5344CB8AC3E}">
        <p14:creationId xmlns:p14="http://schemas.microsoft.com/office/powerpoint/2010/main" val="3121971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Reward?</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2" name="Rectangle 11"/>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13" name="TextBox 12"/>
          <p:cNvSpPr txBox="1"/>
          <p:nvPr/>
        </p:nvSpPr>
        <p:spPr>
          <a:xfrm>
            <a:off x="1933577" y="5455446"/>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a:t>Remaining interest is paid monthly to note holders.</a:t>
            </a:r>
          </a:p>
        </p:txBody>
      </p:sp>
      <p:sp>
        <p:nvSpPr>
          <p:cNvPr id="14" name="Isosceles Triangle 13"/>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Investors have no input to the amount</a:t>
            </a:r>
          </a:p>
        </p:txBody>
      </p:sp>
      <p:sp>
        <p:nvSpPr>
          <p:cNvPr id="16" name="TextBox 15"/>
          <p:cNvSpPr txBox="1"/>
          <p:nvPr/>
        </p:nvSpPr>
        <p:spPr>
          <a:xfrm>
            <a:off x="1933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a:t>Interest is imposed by LC</a:t>
            </a:r>
          </a:p>
        </p:txBody>
      </p:sp>
      <p:sp>
        <p:nvSpPr>
          <p:cNvPr id="17" name="TextBox 16"/>
          <p:cNvSpPr txBox="1"/>
          <p:nvPr/>
        </p:nvSpPr>
        <p:spPr>
          <a:xfrm>
            <a:off x="1933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a:t>Usually lower rates for the applicant</a:t>
            </a:r>
          </a:p>
        </p:txBody>
      </p:sp>
      <p:sp>
        <p:nvSpPr>
          <p:cNvPr id="18" name="TextBox 17"/>
          <p:cNvSpPr txBox="1"/>
          <p:nvPr/>
        </p:nvSpPr>
        <p:spPr>
          <a:xfrm>
            <a:off x="6591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a:t>Lower capital cost for debtor</a:t>
            </a:r>
          </a:p>
        </p:txBody>
      </p:sp>
      <p:sp>
        <p:nvSpPr>
          <p:cNvPr id="19" name="TextBox 18"/>
          <p:cNvSpPr txBox="1"/>
          <p:nvPr/>
        </p:nvSpPr>
        <p:spPr>
          <a:xfrm>
            <a:off x="1933577"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a:t>LC takes 1% of interest</a:t>
            </a:r>
          </a:p>
        </p:txBody>
      </p:sp>
      <p:sp>
        <p:nvSpPr>
          <p:cNvPr id="20" name="TextBox 19"/>
          <p:cNvSpPr txBox="1"/>
          <p:nvPr/>
        </p:nvSpPr>
        <p:spPr>
          <a:xfrm>
            <a:off x="6591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a:t>Reduces reward incentive for investor</a:t>
            </a:r>
          </a:p>
        </p:txBody>
      </p:sp>
      <p:sp>
        <p:nvSpPr>
          <p:cNvPr id="21" name="TextBox 20"/>
          <p:cNvSpPr txBox="1"/>
          <p:nvPr/>
        </p:nvSpPr>
        <p:spPr>
          <a:xfrm>
            <a:off x="6591302" y="5455446"/>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a:solidFill>
                  <a:schemeClr val="bg1"/>
                </a:solidFill>
              </a:rPr>
              <a:t>Investors act as banks &amp; receive consistent returns</a:t>
            </a:r>
          </a:p>
        </p:txBody>
      </p:sp>
      <p:sp>
        <p:nvSpPr>
          <p:cNvPr id="22" name="Slide Number Placeholder 4">
            <a:extLst>
              <a:ext uri="{FF2B5EF4-FFF2-40B4-BE49-F238E27FC236}">
                <a16:creationId xmlns:a16="http://schemas.microsoft.com/office/drawing/2014/main" id="{5163B1F5-B557-4DA2-AEC0-C3E7D75C240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pic>
        <p:nvPicPr>
          <p:cNvPr id="23" name="Picture 2" descr="Image result for lending club logo">
            <a:extLst>
              <a:ext uri="{FF2B5EF4-FFF2-40B4-BE49-F238E27FC236}">
                <a16:creationId xmlns:a16="http://schemas.microsoft.com/office/drawing/2014/main" id="{0E865A9F-2CEB-45F3-B6A4-00AA49A5B9F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980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                                 Example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797" y="2271531"/>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0247" y="1300157"/>
            <a:ext cx="11791506" cy="369332"/>
          </a:xfrm>
          <a:prstGeom prst="rect">
            <a:avLst/>
          </a:prstGeom>
          <a:solidFill>
            <a:schemeClr val="accent5"/>
          </a:solidFill>
        </p:spPr>
        <p:txBody>
          <a:bodyPr wrap="square" rtlCol="0">
            <a:spAutoFit/>
          </a:bodyPr>
          <a:lstStyle/>
          <a:p>
            <a:pPr algn="ctr"/>
            <a:r>
              <a:rPr lang="en-US" dirty="0"/>
              <a:t>Erin decides to buy a car.  Instead of a traditional loan she applies at LC.</a:t>
            </a:r>
          </a:p>
        </p:txBody>
      </p:sp>
      <p:sp>
        <p:nvSpPr>
          <p:cNvPr id="10" name="TextBox 9"/>
          <p:cNvSpPr txBox="1"/>
          <p:nvPr/>
        </p:nvSpPr>
        <p:spPr>
          <a:xfrm>
            <a:off x="672897" y="2547977"/>
            <a:ext cx="50367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Erin applies for a $10k car loan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Trish &amp; hundreds of other LC investors fund the loan in $25 increments called “notes”</a:t>
            </a:r>
          </a:p>
        </p:txBody>
      </p:sp>
      <p:sp>
        <p:nvSpPr>
          <p:cNvPr id="11" name="Slide Number Placeholder 4">
            <a:extLst>
              <a:ext uri="{FF2B5EF4-FFF2-40B4-BE49-F238E27FC236}">
                <a16:creationId xmlns:a16="http://schemas.microsoft.com/office/drawing/2014/main" id="{A2B84169-694D-4551-BD03-9EEC11A83E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
        <p:nvSpPr>
          <p:cNvPr id="12" name="Rectangle 11">
            <a:extLst>
              <a:ext uri="{FF2B5EF4-FFF2-40B4-BE49-F238E27FC236}">
                <a16:creationId xmlns:a16="http://schemas.microsoft.com/office/drawing/2014/main" id="{CE193F65-44B4-4C7A-8EDC-A56FA323473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Each month Erin pays her loan, LC takes 1% and the investors make 5% on their outstanding notes.</a:t>
            </a:r>
          </a:p>
        </p:txBody>
      </p:sp>
    </p:spTree>
    <p:extLst>
      <p:ext uri="{BB962C8B-B14F-4D97-AF65-F5344CB8AC3E}">
        <p14:creationId xmlns:p14="http://schemas.microsoft.com/office/powerpoint/2010/main" val="62606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3195639" y="5906185"/>
            <a:ext cx="5743575" cy="369332"/>
          </a:xfrm>
          <a:prstGeom prst="rect">
            <a:avLst/>
          </a:prstGeom>
        </p:spPr>
        <p:txBody>
          <a:bodyPr wrap="square">
            <a:spAutoFit/>
          </a:bodyPr>
          <a:lstStyle/>
          <a:p>
            <a:r>
              <a:rPr lang="en-US" dirty="0">
                <a:hlinkClick r:id="rId2"/>
              </a:rPr>
              <a:t>https://www.lendingclub.com/info/download-data.action</a:t>
            </a:r>
            <a:endParaRPr lang="en-US" dirty="0"/>
          </a:p>
        </p:txBody>
      </p:sp>
      <p:sp>
        <p:nvSpPr>
          <p:cNvPr id="8" name="TextBox 7"/>
          <p:cNvSpPr txBox="1"/>
          <p:nvPr/>
        </p:nvSpPr>
        <p:spPr>
          <a:xfrm>
            <a:off x="303628" y="1343027"/>
            <a:ext cx="11050172" cy="1508105"/>
          </a:xfrm>
          <a:prstGeom prst="rect">
            <a:avLst/>
          </a:prstGeom>
          <a:noFill/>
        </p:spPr>
        <p:txBody>
          <a:bodyPr wrap="square" rtlCol="0">
            <a:spAutoFit/>
          </a:bodyPr>
          <a:lstStyle/>
          <a:p>
            <a:pPr marL="114300" indent="-114300">
              <a:buFont typeface="Arial" panose="020B0604020202020204" pitchFamily="34" charset="0"/>
              <a:buChar char="•"/>
            </a:pPr>
            <a:r>
              <a:rPr lang="en-US" sz="2000" b="1" dirty="0"/>
              <a:t>11 </a:t>
            </a:r>
            <a:r>
              <a:rPr lang="en-US" sz="2000" b="1" dirty="0" err="1"/>
              <a:t>yrs</a:t>
            </a:r>
            <a:r>
              <a:rPr lang="en-US" sz="2000" b="1" dirty="0"/>
              <a:t> of historical performance – Over 1M notes publicly available</a:t>
            </a:r>
          </a:p>
          <a:p>
            <a:pPr marL="571500" lvl="2" indent="-114300">
              <a:buFont typeface="Arial" panose="020B0604020202020204" pitchFamily="34" charset="0"/>
              <a:buChar char="•"/>
            </a:pPr>
            <a:r>
              <a:rPr lang="en-US" dirty="0"/>
              <a:t>Some platform changes in that time</a:t>
            </a:r>
          </a:p>
          <a:p>
            <a:pPr marL="571500" lvl="2" indent="-114300">
              <a:buFont typeface="Arial" panose="020B0604020202020204" pitchFamily="34" charset="0"/>
              <a:buChar char="•"/>
            </a:pPr>
            <a:r>
              <a:rPr lang="en-US" dirty="0"/>
              <a:t>Datasets are updated monthly</a:t>
            </a:r>
          </a:p>
          <a:p>
            <a:pPr marL="571500" lvl="2" indent="-114300">
              <a:buFont typeface="Arial" panose="020B0604020202020204" pitchFamily="34" charset="0"/>
              <a:buChar char="•"/>
            </a:pPr>
            <a:r>
              <a:rPr lang="en-US" dirty="0"/>
              <a:t>Sampled to 20k – either in fully paid of charged off state</a:t>
            </a:r>
          </a:p>
          <a:p>
            <a:pPr marL="742950" lvl="1" indent="-285750">
              <a:buFont typeface="Arial" panose="020B0604020202020204" pitchFamily="34" charset="0"/>
              <a:buChar char="•"/>
            </a:pPr>
            <a:endParaRPr lang="en-US" dirty="0"/>
          </a:p>
        </p:txBody>
      </p:sp>
      <p:grpSp>
        <p:nvGrpSpPr>
          <p:cNvPr id="25" name="Group 24"/>
          <p:cNvGrpSpPr/>
          <p:nvPr/>
        </p:nvGrpSpPr>
        <p:grpSpPr>
          <a:xfrm>
            <a:off x="1852613" y="3062288"/>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Origination</a:t>
              </a:r>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a:t>Transitional States of Nature:</a:t>
              </a:r>
            </a:p>
            <a:p>
              <a:r>
                <a:rPr lang="en-US" dirty="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a:solidFill>
                    <a:schemeClr val="bg1"/>
                  </a:solidFill>
                </a:rPr>
                <a:t>Fully Paid</a:t>
              </a: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a:solidFill>
                    <a:schemeClr val="bg1"/>
                  </a:solidFill>
                </a:rPr>
                <a:t>Charged Off</a:t>
              </a: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8882055" y="3128960"/>
            <a:ext cx="1760418" cy="369332"/>
          </a:xfrm>
          <a:prstGeom prst="rect">
            <a:avLst/>
          </a:prstGeom>
          <a:noFill/>
        </p:spPr>
        <p:txBody>
          <a:bodyPr wrap="none" rtlCol="0">
            <a:spAutoFit/>
          </a:bodyPr>
          <a:lstStyle/>
          <a:p>
            <a:r>
              <a:rPr lang="en-US" dirty="0"/>
              <a:t>1 = Success Class</a:t>
            </a:r>
          </a:p>
        </p:txBody>
      </p:sp>
      <p:sp>
        <p:nvSpPr>
          <p:cNvPr id="27" name="TextBox 26"/>
          <p:cNvSpPr txBox="1"/>
          <p:nvPr/>
        </p:nvSpPr>
        <p:spPr>
          <a:xfrm>
            <a:off x="8834433" y="4481510"/>
            <a:ext cx="1672637" cy="369332"/>
          </a:xfrm>
          <a:prstGeom prst="rect">
            <a:avLst/>
          </a:prstGeom>
          <a:noFill/>
        </p:spPr>
        <p:txBody>
          <a:bodyPr wrap="none" rtlCol="0">
            <a:spAutoFit/>
          </a:bodyPr>
          <a:lstStyle/>
          <a:p>
            <a:r>
              <a:rPr lang="en-US" dirty="0"/>
              <a:t>0 = Failure Class</a:t>
            </a:r>
          </a:p>
        </p:txBody>
      </p:sp>
      <p:sp>
        <p:nvSpPr>
          <p:cNvPr id="23" name="Slide Number Placeholder 4">
            <a:extLst>
              <a:ext uri="{FF2B5EF4-FFF2-40B4-BE49-F238E27FC236}">
                <a16:creationId xmlns:a16="http://schemas.microsoft.com/office/drawing/2014/main" id="{A0F634A1-5A1D-4362-8F00-DA2759B243F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sp>
        <p:nvSpPr>
          <p:cNvPr id="32" name="Title 2">
            <a:extLst>
              <a:ext uri="{FF2B5EF4-FFF2-40B4-BE49-F238E27FC236}">
                <a16:creationId xmlns:a16="http://schemas.microsoft.com/office/drawing/2014/main" id="{392090A4-10F5-46B6-B68C-0EC85CA9C586}"/>
              </a:ext>
            </a:extLst>
          </p:cNvPr>
          <p:cNvSpPr>
            <a:spLocks noGrp="1"/>
          </p:cNvSpPr>
          <p:nvPr>
            <p:ph type="title"/>
          </p:nvPr>
        </p:nvSpPr>
        <p:spPr>
          <a:xfrm>
            <a:off x="838200" y="365125"/>
            <a:ext cx="10515600" cy="495487"/>
          </a:xfrm>
        </p:spPr>
        <p:txBody>
          <a:bodyPr>
            <a:normAutofit fontScale="90000"/>
          </a:bodyPr>
          <a:lstStyle/>
          <a:p>
            <a:r>
              <a:rPr lang="en-US" dirty="0"/>
              <a:t>                                 Example</a:t>
            </a:r>
          </a:p>
        </p:txBody>
      </p:sp>
      <p:pic>
        <p:nvPicPr>
          <p:cNvPr id="33" name="Picture 2" descr="Image result for lending club logo">
            <a:extLst>
              <a:ext uri="{FF2B5EF4-FFF2-40B4-BE49-F238E27FC236}">
                <a16:creationId xmlns:a16="http://schemas.microsoft.com/office/drawing/2014/main" id="{E64F21CA-7EC5-462F-8E10-16002EE046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62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20" name="Flowchart: Magnetic Disk 19"/>
          <p:cNvSpPr/>
          <p:nvPr/>
        </p:nvSpPr>
        <p:spPr>
          <a:xfrm>
            <a:off x="3817158" y="571977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3817158" y="529538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3817158" y="487098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3817158" y="444659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3817158" y="402220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3817158" y="359781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3817158" y="317341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3817158" y="274902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3817158" y="232463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3817158" y="190023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395802" y="4043363"/>
            <a:ext cx="912301" cy="369332"/>
          </a:xfrm>
          <a:prstGeom prst="rect">
            <a:avLst/>
          </a:prstGeom>
          <a:noFill/>
        </p:spPr>
        <p:txBody>
          <a:bodyPr wrap="none" rtlCol="0">
            <a:spAutoFit/>
          </a:bodyPr>
          <a:lstStyle/>
          <a:p>
            <a:r>
              <a:rPr lang="en-US" dirty="0"/>
              <a:t>All Data</a:t>
            </a:r>
          </a:p>
        </p:txBody>
      </p:sp>
      <p:sp>
        <p:nvSpPr>
          <p:cNvPr id="31" name="Isosceles Triangle 30"/>
          <p:cNvSpPr/>
          <p:nvPr/>
        </p:nvSpPr>
        <p:spPr>
          <a:xfrm rot="5400000">
            <a:off x="4538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6384146" y="5657861"/>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6384146" y="523347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6384146" y="480907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6384146" y="438468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6384146" y="396029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6384146" y="353589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6384146" y="311150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6384146" y="268711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6384146" y="226271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6384146" y="183832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6662752" y="3895726"/>
            <a:ext cx="1468735" cy="369332"/>
          </a:xfrm>
          <a:prstGeom prst="rect">
            <a:avLst/>
          </a:prstGeom>
          <a:noFill/>
        </p:spPr>
        <p:txBody>
          <a:bodyPr wrap="none" rtlCol="0">
            <a:spAutoFit/>
          </a:bodyPr>
          <a:lstStyle/>
          <a:p>
            <a:r>
              <a:rPr lang="en-US" dirty="0"/>
              <a:t>Training Data</a:t>
            </a:r>
          </a:p>
        </p:txBody>
      </p:sp>
      <p:sp>
        <p:nvSpPr>
          <p:cNvPr id="43" name="TextBox 42"/>
          <p:cNvSpPr txBox="1"/>
          <p:nvPr/>
        </p:nvSpPr>
        <p:spPr>
          <a:xfrm>
            <a:off x="6943739" y="5619751"/>
            <a:ext cx="1044710" cy="369332"/>
          </a:xfrm>
          <a:prstGeom prst="rect">
            <a:avLst/>
          </a:prstGeom>
          <a:noFill/>
        </p:spPr>
        <p:txBody>
          <a:bodyPr wrap="none" rtlCol="0">
            <a:spAutoFit/>
          </a:bodyPr>
          <a:lstStyle/>
          <a:p>
            <a:r>
              <a:rPr lang="en-US" dirty="0">
                <a:solidFill>
                  <a:schemeClr val="bg1"/>
                </a:solidFill>
              </a:rPr>
              <a:t>Test Data</a:t>
            </a:r>
          </a:p>
        </p:txBody>
      </p:sp>
      <p:sp>
        <p:nvSpPr>
          <p:cNvPr id="44" name="Slide Number Placeholder 4">
            <a:extLst>
              <a:ext uri="{FF2B5EF4-FFF2-40B4-BE49-F238E27FC236}">
                <a16:creationId xmlns:a16="http://schemas.microsoft.com/office/drawing/2014/main" id="{0C6E95D0-CD32-466B-A7FC-28540EC766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55</a:t>
            </a:fld>
            <a:endParaRPr lang="en-US" dirty="0"/>
          </a:p>
        </p:txBody>
      </p:sp>
      <p:sp>
        <p:nvSpPr>
          <p:cNvPr id="45" name="TextBox 44">
            <a:extLst>
              <a:ext uri="{FF2B5EF4-FFF2-40B4-BE49-F238E27FC236}">
                <a16:creationId xmlns:a16="http://schemas.microsoft.com/office/drawing/2014/main" id="{8117162B-D80A-411F-8EC9-A312021E27B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This is a typical partitioning schema to avoid overfitting.</a:t>
            </a:r>
          </a:p>
        </p:txBody>
      </p:sp>
    </p:spTree>
    <p:extLst>
      <p:ext uri="{BB962C8B-B14F-4D97-AF65-F5344CB8AC3E}">
        <p14:creationId xmlns:p14="http://schemas.microsoft.com/office/powerpoint/2010/main" val="517976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784907"/>
            <a:ext cx="8143875" cy="3895627"/>
          </a:xfrm>
          <a:prstGeom prst="rect">
            <a:avLst/>
          </a:prstGeom>
        </p:spPr>
      </p:pic>
      <p:sp>
        <p:nvSpPr>
          <p:cNvPr id="8" name="Slide Number Placeholder 4">
            <a:extLst>
              <a:ext uri="{FF2B5EF4-FFF2-40B4-BE49-F238E27FC236}">
                <a16:creationId xmlns:a16="http://schemas.microsoft.com/office/drawing/2014/main" id="{8BB87A38-E41E-4E6D-9AB8-9A03FE57A93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56</a:t>
            </a:fld>
            <a:endParaRPr lang="en-US" dirty="0"/>
          </a:p>
        </p:txBody>
      </p:sp>
      <p:sp>
        <p:nvSpPr>
          <p:cNvPr id="9" name="TextBox 8">
            <a:extLst>
              <a:ext uri="{FF2B5EF4-FFF2-40B4-BE49-F238E27FC236}">
                <a16:creationId xmlns:a16="http://schemas.microsoft.com/office/drawing/2014/main" id="{5BFDB322-97B5-4CB0-B523-3117F591B0D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In this example we will perform cross validation because the data set is 20k records.</a:t>
            </a:r>
          </a:p>
        </p:txBody>
      </p:sp>
    </p:spTree>
    <p:extLst>
      <p:ext uri="{BB962C8B-B14F-4D97-AF65-F5344CB8AC3E}">
        <p14:creationId xmlns:p14="http://schemas.microsoft.com/office/powerpoint/2010/main" val="1046249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6_CreditModeling.R</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228851" y="1657350"/>
            <a:ext cx="527657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Load in real lending club data</a:t>
            </a:r>
          </a:p>
          <a:p>
            <a:pPr marL="285750" indent="-285750">
              <a:buFont typeface="Arial" panose="020B0604020202020204" pitchFamily="34" charset="0"/>
              <a:buChar char="•"/>
            </a:pPr>
            <a:r>
              <a:rPr lang="en-US" dirty="0"/>
              <a:t>Treat the variables for modeling</a:t>
            </a:r>
          </a:p>
          <a:p>
            <a:pPr marL="285750" indent="-285750">
              <a:buFont typeface="Arial" panose="020B0604020202020204" pitchFamily="34" charset="0"/>
              <a:buChar char="•"/>
            </a:pPr>
            <a:r>
              <a:rPr lang="en-US" dirty="0"/>
              <a:t>Build a cross validated logistic regression with caret</a:t>
            </a:r>
          </a:p>
          <a:p>
            <a:pPr marL="285750" indent="-285750">
              <a:buFont typeface="Arial" panose="020B0604020202020204" pitchFamily="34" charset="0"/>
              <a:buChar char="•"/>
            </a:pPr>
            <a:r>
              <a:rPr lang="en-US" dirty="0"/>
              <a:t>Save model object &amp; variable treatment plan</a:t>
            </a:r>
          </a:p>
        </p:txBody>
      </p:sp>
      <p:sp>
        <p:nvSpPr>
          <p:cNvPr id="8" name="Slide Number Placeholder 4">
            <a:extLst>
              <a:ext uri="{FF2B5EF4-FFF2-40B4-BE49-F238E27FC236}">
                <a16:creationId xmlns:a16="http://schemas.microsoft.com/office/drawing/2014/main" id="{62573E0E-E250-4F98-9B48-00C75A10D1E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2162130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Cutoff Threshold</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78418" y="2951947"/>
            <a:ext cx="10435164" cy="1384995"/>
          </a:xfrm>
          <a:prstGeom prst="rect">
            <a:avLst/>
          </a:prstGeom>
          <a:noFill/>
        </p:spPr>
        <p:txBody>
          <a:bodyPr wrap="none" rtlCol="0">
            <a:spAutoFit/>
          </a:bodyPr>
          <a:lstStyle/>
          <a:p>
            <a:pPr marL="109538" indent="-109538">
              <a:buFont typeface="Arial" panose="020B0604020202020204" pitchFamily="34" charset="0"/>
              <a:buChar char="•"/>
            </a:pPr>
            <a:r>
              <a:rPr lang="en-US" sz="2800" dirty="0"/>
              <a:t>Should we be equal weighted?  </a:t>
            </a:r>
          </a:p>
          <a:p>
            <a:pPr marL="109538" indent="-109538">
              <a:buFont typeface="Arial" panose="020B0604020202020204" pitchFamily="34" charset="0"/>
              <a:buChar char="•"/>
            </a:pPr>
            <a:endParaRPr lang="en-US" sz="2800" dirty="0"/>
          </a:p>
          <a:p>
            <a:pPr marL="109538" indent="-109538">
              <a:buFont typeface="Arial" panose="020B0604020202020204" pitchFamily="34" charset="0"/>
              <a:buChar char="•"/>
            </a:pPr>
            <a:r>
              <a:rPr lang="en-US" sz="2800" dirty="0"/>
              <a:t>Do we care </a:t>
            </a:r>
            <a:r>
              <a:rPr lang="en-US" sz="2800" u="sng" dirty="0"/>
              <a:t>equally</a:t>
            </a:r>
            <a:r>
              <a:rPr lang="en-US" sz="2800" dirty="0"/>
              <a:t> about picking paying notes and charged off loans?</a:t>
            </a:r>
          </a:p>
        </p:txBody>
      </p:sp>
      <p:sp>
        <p:nvSpPr>
          <p:cNvPr id="8" name="Slide Number Placeholder 4">
            <a:extLst>
              <a:ext uri="{FF2B5EF4-FFF2-40B4-BE49-F238E27FC236}">
                <a16:creationId xmlns:a16="http://schemas.microsoft.com/office/drawing/2014/main" id="{07DA3C58-C4B5-410C-BAB9-8A496296E93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sp>
        <p:nvSpPr>
          <p:cNvPr id="9" name="TextBox 8">
            <a:extLst>
              <a:ext uri="{FF2B5EF4-FFF2-40B4-BE49-F238E27FC236}">
                <a16:creationId xmlns:a16="http://schemas.microsoft.com/office/drawing/2014/main" id="{6F8E5C01-2AE6-489C-BED6-17BC74CB7B2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Is 0.50 the optimal cutoff?</a:t>
            </a:r>
          </a:p>
        </p:txBody>
      </p:sp>
    </p:spTree>
    <p:extLst>
      <p:ext uri="{BB962C8B-B14F-4D97-AF65-F5344CB8AC3E}">
        <p14:creationId xmlns:p14="http://schemas.microsoft.com/office/powerpoint/2010/main" val="3162702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7_CreditModeling.R</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838199" y="1577155"/>
            <a:ext cx="5759825" cy="2000548"/>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Score notes</a:t>
            </a:r>
          </a:p>
          <a:p>
            <a:pPr marL="285750" indent="-285750">
              <a:buFont typeface="Arial" panose="020B0604020202020204" pitchFamily="34" charset="0"/>
              <a:buChar char="•"/>
            </a:pPr>
            <a:r>
              <a:rPr lang="en-US" sz="2800" dirty="0"/>
              <a:t>Make a plot similar to CAPM &amp; identify top loans to fund</a:t>
            </a:r>
          </a:p>
        </p:txBody>
      </p:sp>
      <p:sp>
        <p:nvSpPr>
          <p:cNvPr id="8" name="Slide Number Placeholder 4">
            <a:extLst>
              <a:ext uri="{FF2B5EF4-FFF2-40B4-BE49-F238E27FC236}">
                <a16:creationId xmlns:a16="http://schemas.microsoft.com/office/drawing/2014/main"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pic>
        <p:nvPicPr>
          <p:cNvPr id="7170" name="Picture 2" descr="Image result for CAPM">
            <a:extLst>
              <a:ext uri="{FF2B5EF4-FFF2-40B4-BE49-F238E27FC236}">
                <a16:creationId xmlns:a16="http://schemas.microsoft.com/office/drawing/2014/main"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752" y="2361985"/>
            <a:ext cx="55816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46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they are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4/26/2019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294967295"/>
          </p:nvPr>
        </p:nvSpPr>
        <p:spPr>
          <a:xfrm>
            <a:off x="8610600" y="6356350"/>
            <a:ext cx="1996996" cy="365125"/>
          </a:xfrm>
        </p:spPr>
        <p:txBody>
          <a:bodyPr/>
          <a:lstStyle/>
          <a:p>
            <a:fld id="{37290FF7-652B-4475-AEAB-8B1A5D23AE09}" type="slidenum">
              <a:rPr lang="en-US" smtClean="0"/>
              <a:t>60</a:t>
            </a:fld>
            <a:endParaRPr lang="en-US"/>
          </a:p>
        </p:txBody>
      </p:sp>
    </p:spTree>
    <p:extLst>
      <p:ext uri="{BB962C8B-B14F-4D97-AF65-F5344CB8AC3E}">
        <p14:creationId xmlns:p14="http://schemas.microsoft.com/office/powerpoint/2010/main" val="661307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Non-Traditional Markets</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8" name="Straight Connector 7"/>
          <p:cNvCxnSpPr/>
          <p:nvPr/>
        </p:nvCxnSpPr>
        <p:spPr>
          <a:xfrm>
            <a:off x="4315047" y="1980827"/>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0247" y="2609477"/>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 Silver etc.</a:t>
            </a:r>
          </a:p>
          <a:p>
            <a:pPr marL="285750" indent="-285750">
              <a:buFont typeface="Arial" panose="020B0604020202020204" pitchFamily="34" charset="0"/>
              <a:buChar char="•"/>
            </a:pPr>
            <a:r>
              <a:rPr lang="en-US" dirty="0"/>
              <a:t>Crop Futures</a:t>
            </a:r>
          </a:p>
          <a:p>
            <a:pPr marL="285750" indent="-285750">
              <a:buFont typeface="Arial" panose="020B0604020202020204" pitchFamily="34" charset="0"/>
              <a:buChar char="•"/>
            </a:pPr>
            <a:r>
              <a:rPr lang="en-US" dirty="0"/>
              <a:t>Consumer Credit</a:t>
            </a:r>
          </a:p>
        </p:txBody>
      </p:sp>
      <p:sp>
        <p:nvSpPr>
          <p:cNvPr id="10" name="TextBox 9"/>
          <p:cNvSpPr txBox="1"/>
          <p:nvPr/>
        </p:nvSpPr>
        <p:spPr>
          <a:xfrm>
            <a:off x="4724623" y="2476127"/>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a:t>Crypto-currencies</a:t>
            </a:r>
          </a:p>
          <a:p>
            <a:pPr marL="285750" indent="-285750">
              <a:buFont typeface="Arial" panose="020B0604020202020204" pitchFamily="34" charset="0"/>
              <a:buChar char="•"/>
            </a:pPr>
            <a:r>
              <a:rPr lang="en-US" dirty="0"/>
              <a:t>Beanie Babies</a:t>
            </a:r>
          </a:p>
          <a:p>
            <a:pPr marL="285750" indent="-285750">
              <a:buFont typeface="Arial" panose="020B0604020202020204" pitchFamily="34" charset="0"/>
              <a:buChar char="•"/>
            </a:pPr>
            <a:r>
              <a:rPr lang="en-US" dirty="0"/>
              <a:t>Derivatives (originally)</a:t>
            </a:r>
          </a:p>
          <a:p>
            <a:pPr marL="285750" indent="-285750">
              <a:buFont typeface="Arial" panose="020B0604020202020204" pitchFamily="34" charset="0"/>
              <a:buChar char="•"/>
            </a:pPr>
            <a:r>
              <a:rPr lang="en-US" dirty="0"/>
              <a:t>Web Domains</a:t>
            </a:r>
          </a:p>
          <a:p>
            <a:pPr marL="285750" indent="-285750">
              <a:buFont typeface="Arial" panose="020B0604020202020204" pitchFamily="34" charset="0"/>
              <a:buChar char="•"/>
            </a:pPr>
            <a:r>
              <a:rPr lang="en-US" dirty="0"/>
              <a:t>…</a:t>
            </a:r>
          </a:p>
        </p:txBody>
      </p:sp>
      <p:sp>
        <p:nvSpPr>
          <p:cNvPr id="11" name="Rectangle 10"/>
          <p:cNvSpPr/>
          <p:nvPr/>
        </p:nvSpPr>
        <p:spPr>
          <a:xfrm>
            <a:off x="443135" y="1695077"/>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a:t>
            </a:r>
          </a:p>
        </p:txBody>
      </p:sp>
      <p:sp>
        <p:nvSpPr>
          <p:cNvPr id="12" name="Rectangle 11"/>
          <p:cNvSpPr/>
          <p:nvPr/>
        </p:nvSpPr>
        <p:spPr>
          <a:xfrm>
            <a:off x="4710335" y="163316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Non-Traditional</a:t>
            </a:r>
          </a:p>
        </p:txBody>
      </p:sp>
      <p:sp>
        <p:nvSpPr>
          <p:cNvPr id="13" name="Slide Number Placeholder 4">
            <a:extLst>
              <a:ext uri="{FF2B5EF4-FFF2-40B4-BE49-F238E27FC236}">
                <a16:creationId xmlns:a16="http://schemas.microsoft.com/office/drawing/2014/main"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61</a:t>
            </a:fld>
            <a:endParaRPr lang="en-US" dirty="0"/>
          </a:p>
        </p:txBody>
      </p:sp>
      <p:sp>
        <p:nvSpPr>
          <p:cNvPr id="14" name="Rectangle 13">
            <a:extLst>
              <a:ext uri="{FF2B5EF4-FFF2-40B4-BE49-F238E27FC236}">
                <a16:creationId xmlns:a16="http://schemas.microsoft.com/office/drawing/2014/main" id="{959FBAFB-3A68-44BD-94D2-DF8087F4927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contrast to traditional markets, emerging or non traditional markets lack transparency, regulations and can often be manipulated more easily.    </a:t>
            </a:r>
          </a:p>
        </p:txBody>
      </p:sp>
      <p:pic>
        <p:nvPicPr>
          <p:cNvPr id="15362" name="Picture 2" descr="Image result for beanie babies meme">
            <a:extLst>
              <a:ext uri="{FF2B5EF4-FFF2-40B4-BE49-F238E27FC236}">
                <a16:creationId xmlns:a16="http://schemas.microsoft.com/office/drawing/2014/main" id="{28E19B7F-A106-4E0B-B9C0-F2FC4C18C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643" y="1416357"/>
            <a:ext cx="3625715" cy="414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92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 non-traditional Market - Example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016" y="2130928"/>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66939" y="5157788"/>
            <a:ext cx="7986712" cy="923330"/>
          </a:xfrm>
          <a:prstGeom prst="rect">
            <a:avLst/>
          </a:prstGeom>
          <a:noFill/>
        </p:spPr>
        <p:txBody>
          <a:bodyPr wrap="square" rtlCol="0">
            <a:spAutoFit/>
          </a:bodyPr>
          <a:lstStyle/>
          <a:p>
            <a:r>
              <a:rPr lang="en-US" dirty="0"/>
              <a:t>Owned by Hasbro, MTG is a 25 year old collectible trading card game.  It is estimated that there are 8-12million players worldwide.  Thus is it popular and has demonstrated longevity unlike other non-traditional markets.  </a:t>
            </a:r>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id="{FF8CC77B-9CB1-4FA1-9719-D3E87A5D384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303334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5384" y="1673692"/>
            <a:ext cx="7021233" cy="351061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350E01A1-B955-4061-A3F5-468F93FC5E0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sp>
        <p:nvSpPr>
          <p:cNvPr id="9" name="Rectangle 8">
            <a:extLst>
              <a:ext uri="{FF2B5EF4-FFF2-40B4-BE49-F238E27FC236}">
                <a16:creationId xmlns:a16="http://schemas.microsoft.com/office/drawing/2014/main" id="{E9D93CD6-B8AB-4FF1-8046-0707CD4F91A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Players create 60 card decks with cards of different abilities for a duel.  Cards are fantasy based with creatures, sorceries, and mythical artifacts.</a:t>
            </a:r>
          </a:p>
        </p:txBody>
      </p:sp>
    </p:spTree>
    <p:extLst>
      <p:ext uri="{BB962C8B-B14F-4D97-AF65-F5344CB8AC3E}">
        <p14:creationId xmlns:p14="http://schemas.microsoft.com/office/powerpoint/2010/main" val="2449568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291" y="2630905"/>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639" y="2253916"/>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id="{47918700-034C-43AD-B526-533DD488FA0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sp>
        <p:nvSpPr>
          <p:cNvPr id="10" name="Rectangle 9">
            <a:extLst>
              <a:ext uri="{FF2B5EF4-FFF2-40B4-BE49-F238E27FC236}">
                <a16:creationId xmlns:a16="http://schemas.microsoft.com/office/drawing/2014/main" id="{975BBC37-33F2-4763-80FC-272AF7B0CE1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cards have limited print runs &amp; varying rarities</a:t>
            </a:r>
          </a:p>
        </p:txBody>
      </p:sp>
    </p:spTree>
    <p:extLst>
      <p:ext uri="{BB962C8B-B14F-4D97-AF65-F5344CB8AC3E}">
        <p14:creationId xmlns:p14="http://schemas.microsoft.com/office/powerpoint/2010/main" val="21225594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And that’s why it’s a market…</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id="{34F58E96-EF24-4040-8551-3E12256D1FC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
        <p:nvSpPr>
          <p:cNvPr id="9" name="Rectangle 8">
            <a:extLst>
              <a:ext uri="{FF2B5EF4-FFF2-40B4-BE49-F238E27FC236}">
                <a16:creationId xmlns:a16="http://schemas.microsoft.com/office/drawing/2014/main" id="{DCD3837D-2F38-4B3F-B181-057EA4AF719A}"/>
              </a:ext>
            </a:extLst>
          </p:cNvPr>
          <p:cNvSpPr/>
          <p:nvPr/>
        </p:nvSpPr>
        <p:spPr>
          <a:xfrm>
            <a:off x="200247" y="5735896"/>
            <a:ext cx="11791506" cy="5713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Once popular the card was $50 now $19 at sites like as </a:t>
            </a:r>
            <a:r>
              <a:rPr lang="en-US" dirty="0">
                <a:hlinkClick r:id="rId2" action="ppaction://hlinkfile"/>
              </a:rPr>
              <a:t>mtggoldfish.com</a:t>
            </a:r>
            <a:r>
              <a:rPr lang="en-US" dirty="0"/>
              <a:t> and </a:t>
            </a:r>
            <a:r>
              <a:rPr lang="en-US" dirty="0">
                <a:hlinkClick r:id="rId3" action="ppaction://hlinkfile"/>
              </a:rPr>
              <a:t>mtgstocks.com</a:t>
            </a:r>
            <a:r>
              <a:rPr lang="en-US" dirty="0"/>
              <a:t> </a:t>
            </a:r>
          </a:p>
        </p:txBody>
      </p:sp>
      <p:pic>
        <p:nvPicPr>
          <p:cNvPr id="4" name="Picture 3">
            <a:extLst>
              <a:ext uri="{FF2B5EF4-FFF2-40B4-BE49-F238E27FC236}">
                <a16:creationId xmlns:a16="http://schemas.microsoft.com/office/drawing/2014/main" id="{FF5CB010-C510-421B-A24A-8EE8000EB2F0}"/>
              </a:ext>
            </a:extLst>
          </p:cNvPr>
          <p:cNvPicPr>
            <a:picLocks noChangeAspect="1"/>
          </p:cNvPicPr>
          <p:nvPr/>
        </p:nvPicPr>
        <p:blipFill>
          <a:blip r:embed="rId4"/>
          <a:stretch>
            <a:fillRect/>
          </a:stretch>
        </p:blipFill>
        <p:spPr>
          <a:xfrm>
            <a:off x="1809750" y="1483741"/>
            <a:ext cx="8572500" cy="3629025"/>
          </a:xfrm>
          <a:prstGeom prst="rect">
            <a:avLst/>
          </a:prstGeom>
        </p:spPr>
      </p:pic>
    </p:spTree>
    <p:extLst>
      <p:ext uri="{BB962C8B-B14F-4D97-AF65-F5344CB8AC3E}">
        <p14:creationId xmlns:p14="http://schemas.microsoft.com/office/powerpoint/2010/main" val="3581252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 you get cards?</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1377483" y="1590094"/>
            <a:ext cx="943703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For $19</a:t>
            </a:r>
          </a:p>
          <a:p>
            <a:r>
              <a:rPr lang="en-US" dirty="0"/>
              <a:t>You could buy </a:t>
            </a:r>
            <a:r>
              <a:rPr lang="en-US" dirty="0" err="1"/>
              <a:t>Karn</a:t>
            </a:r>
            <a:r>
              <a:rPr lang="en-US" dirty="0"/>
              <a:t> from an online marketplace.</a:t>
            </a:r>
          </a:p>
          <a:p>
            <a:endParaRPr lang="en-US" dirty="0"/>
          </a:p>
          <a:p>
            <a:pPr marL="285750" indent="-285750">
              <a:buFont typeface="Arial" panose="020B0604020202020204" pitchFamily="34" charset="0"/>
              <a:buChar char="•"/>
            </a:pPr>
            <a:r>
              <a:rPr lang="en-US" sz="2400" dirty="0"/>
              <a:t>For $3  </a:t>
            </a:r>
          </a:p>
          <a:p>
            <a:r>
              <a:rPr lang="en-US" dirty="0"/>
              <a:t>You can open a booster pack from the appropriate expansion set and hope you get it.</a:t>
            </a:r>
          </a:p>
          <a:p>
            <a:endParaRPr lang="en-US" dirty="0"/>
          </a:p>
          <a:p>
            <a:pPr marL="285750" indent="-285750">
              <a:buFont typeface="Arial" panose="020B0604020202020204" pitchFamily="34" charset="0"/>
              <a:buChar char="•"/>
            </a:pPr>
            <a:r>
              <a:rPr lang="en-US" sz="2400" dirty="0"/>
              <a:t>For $90</a:t>
            </a:r>
          </a:p>
          <a:p>
            <a:r>
              <a:rPr lang="en-US" dirty="0"/>
              <a:t>You can buy a booster box of 36 packs from the set and increase your odds of getting it while also getting many other potential valuable cards.  </a:t>
            </a:r>
          </a:p>
          <a:p>
            <a:endParaRPr lang="en-US" dirty="0"/>
          </a:p>
          <a:p>
            <a:pPr marL="285750" indent="-285750">
              <a:buFont typeface="Arial" panose="020B0604020202020204" pitchFamily="34" charset="0"/>
              <a:buChar char="•"/>
            </a:pPr>
            <a:r>
              <a:rPr lang="en-US" sz="2400" dirty="0"/>
              <a:t>For $540 </a:t>
            </a:r>
          </a:p>
          <a:p>
            <a:r>
              <a:rPr lang="en-US" dirty="0"/>
              <a:t>You can buy 6 of the booster boxes in a case.</a:t>
            </a:r>
          </a:p>
        </p:txBody>
      </p:sp>
      <p:sp>
        <p:nvSpPr>
          <p:cNvPr id="10" name="Slide Number Placeholder 4">
            <a:extLst>
              <a:ext uri="{FF2B5EF4-FFF2-40B4-BE49-F238E27FC236}">
                <a16:creationId xmlns:a16="http://schemas.microsoft.com/office/drawing/2014/main" id="{1B4522DB-19B0-4112-8556-4A669998DD4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sp>
        <p:nvSpPr>
          <p:cNvPr id="11" name="Rectangle 10">
            <a:extLst>
              <a:ext uri="{FF2B5EF4-FFF2-40B4-BE49-F238E27FC236}">
                <a16:creationId xmlns:a16="http://schemas.microsoft.com/office/drawing/2014/main" id="{2031CA5D-8A43-43B9-B9EB-EA3E91E17D5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Say you are a player that needs to get </a:t>
            </a:r>
            <a:r>
              <a:rPr lang="en-US" dirty="0" err="1"/>
              <a:t>Karn</a:t>
            </a:r>
            <a:r>
              <a:rPr lang="en-US" dirty="0"/>
              <a:t>, Scion of </a:t>
            </a:r>
            <a:r>
              <a:rPr lang="en-US" dirty="0" err="1"/>
              <a:t>Urza</a:t>
            </a:r>
            <a:r>
              <a:rPr lang="en-US" dirty="0"/>
              <a:t> to complete a deck.</a:t>
            </a:r>
          </a:p>
        </p:txBody>
      </p:sp>
    </p:spTree>
    <p:extLst>
      <p:ext uri="{BB962C8B-B14F-4D97-AF65-F5344CB8AC3E}">
        <p14:creationId xmlns:p14="http://schemas.microsoft.com/office/powerpoint/2010/main" val="316752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People Speculate as Supply Diminishes</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8" name="Picture 7"/>
          <p:cNvPicPr>
            <a:picLocks noChangeAspect="1"/>
          </p:cNvPicPr>
          <p:nvPr/>
        </p:nvPicPr>
        <p:blipFill>
          <a:blip r:embed="rId2"/>
          <a:stretch>
            <a:fillRect/>
          </a:stretch>
        </p:blipFill>
        <p:spPr>
          <a:xfrm>
            <a:off x="1695451" y="1371600"/>
            <a:ext cx="4931297" cy="3457576"/>
          </a:xfrm>
          <a:prstGeom prst="rect">
            <a:avLst/>
          </a:prstGeom>
          <a:ln>
            <a:solidFill>
              <a:schemeClr val="tx1"/>
            </a:solidFill>
          </a:ln>
        </p:spPr>
      </p:pic>
      <p:pic>
        <p:nvPicPr>
          <p:cNvPr id="1026" name="Picture 2" descr="Image result for specula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442" y="2941109"/>
            <a:ext cx="4336812" cy="31718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id="{FB600F79-98AC-4C69-B8D8-FFADDB2C67C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1875602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New set characteristics</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6285910" y="2049235"/>
            <a:ext cx="4649379" cy="3416320"/>
          </a:xfrm>
          <a:prstGeom prst="rect">
            <a:avLst/>
          </a:prstGeom>
          <a:noFill/>
        </p:spPr>
        <p:txBody>
          <a:bodyPr wrap="square" rtlCol="0">
            <a:spAutoFit/>
          </a:bodyPr>
          <a:lstStyle/>
          <a:p>
            <a:r>
              <a:rPr lang="en-US" sz="2400" dirty="0"/>
              <a:t>Usually a pack contains</a:t>
            </a:r>
          </a:p>
          <a:p>
            <a:pPr marL="285750" indent="-285750">
              <a:buFont typeface="Arial" panose="020B0604020202020204" pitchFamily="34" charset="0"/>
              <a:buChar char="•"/>
            </a:pPr>
            <a:r>
              <a:rPr lang="en-US" sz="2400" dirty="0"/>
              <a:t>11 Commons</a:t>
            </a:r>
          </a:p>
          <a:p>
            <a:pPr marL="285750" indent="-285750">
              <a:buFont typeface="Arial" panose="020B0604020202020204" pitchFamily="34" charset="0"/>
              <a:buChar char="•"/>
            </a:pPr>
            <a:r>
              <a:rPr lang="en-US" sz="2400" dirty="0"/>
              <a:t>3 </a:t>
            </a:r>
            <a:r>
              <a:rPr lang="en-US" sz="2400" dirty="0" err="1"/>
              <a:t>Uncommons</a:t>
            </a:r>
            <a:endParaRPr lang="en-US" sz="2400" dirty="0"/>
          </a:p>
          <a:p>
            <a:pPr marL="285750" indent="-285750">
              <a:buFont typeface="Arial" panose="020B0604020202020204" pitchFamily="34" charset="0"/>
              <a:buChar char="•"/>
            </a:pPr>
            <a:r>
              <a:rPr lang="en-US" sz="2400" dirty="0"/>
              <a:t>1 Rare</a:t>
            </a:r>
          </a:p>
          <a:p>
            <a:pPr marL="742950" lvl="1" indent="-285750">
              <a:buFont typeface="Arial" panose="020B0604020202020204" pitchFamily="34" charset="0"/>
              <a:buChar char="•"/>
            </a:pPr>
            <a:r>
              <a:rPr lang="en-US" sz="2400" dirty="0"/>
              <a:t>1 in 8 packs will replace the rare with a mythic</a:t>
            </a:r>
          </a:p>
          <a:p>
            <a:pPr marL="285750" indent="-285750">
              <a:buFont typeface="Arial" panose="020B0604020202020204" pitchFamily="34" charset="0"/>
              <a:buChar char="•"/>
            </a:pPr>
            <a:r>
              <a:rPr lang="en-US" sz="2400" dirty="0"/>
              <a:t>1 in 6 packs will have a random premium foil card replacing a common. </a:t>
            </a:r>
          </a:p>
        </p:txBody>
      </p:sp>
      <p:pic>
        <p:nvPicPr>
          <p:cNvPr id="2050" name="Picture 2" descr="Magic the Gathering MtG Guilds of Ravnica Booster Box [Sea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86094"/>
            <a:ext cx="4707467" cy="394260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id="{1DC855BB-F19F-4127-A1B1-ADAAFCF2A08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68</a:t>
            </a:fld>
            <a:endParaRPr lang="en-US" dirty="0"/>
          </a:p>
        </p:txBody>
      </p:sp>
    </p:spTree>
    <p:extLst>
      <p:ext uri="{BB962C8B-B14F-4D97-AF65-F5344CB8AC3E}">
        <p14:creationId xmlns:p14="http://schemas.microsoft.com/office/powerpoint/2010/main" val="3020555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053389" y="2149642"/>
            <a:ext cx="7844590" cy="923330"/>
          </a:xfrm>
          <a:prstGeom prst="rect">
            <a:avLst/>
          </a:prstGeom>
          <a:solidFill>
            <a:schemeClr val="accent4"/>
          </a:solidFill>
        </p:spPr>
        <p:txBody>
          <a:bodyPr wrap="square" rtlCol="0">
            <a:spAutoFit/>
          </a:bodyPr>
          <a:lstStyle/>
          <a:p>
            <a:r>
              <a:rPr lang="en-US" u="sng" dirty="0"/>
              <a:t>Risk:</a:t>
            </a:r>
          </a:p>
          <a:p>
            <a:r>
              <a:rPr lang="en-US" dirty="0"/>
              <a:t>Each expansion set has varying prices.  Some cards are worthless while other cards can be expensive..</a:t>
            </a:r>
          </a:p>
        </p:txBody>
      </p:sp>
      <p:sp>
        <p:nvSpPr>
          <p:cNvPr id="7" name="TextBox 6"/>
          <p:cNvSpPr txBox="1"/>
          <p:nvPr/>
        </p:nvSpPr>
        <p:spPr>
          <a:xfrm>
            <a:off x="403568" y="1307662"/>
            <a:ext cx="3612464" cy="523220"/>
          </a:xfrm>
          <a:prstGeom prst="rect">
            <a:avLst/>
          </a:prstGeom>
          <a:noFill/>
        </p:spPr>
        <p:txBody>
          <a:bodyPr wrap="none" rtlCol="0">
            <a:spAutoFit/>
          </a:bodyPr>
          <a:lstStyle/>
          <a:p>
            <a:r>
              <a:rPr lang="en-US" sz="2800" dirty="0"/>
              <a:t>When you open a pack:</a:t>
            </a:r>
          </a:p>
        </p:txBody>
      </p:sp>
      <p:sp>
        <p:nvSpPr>
          <p:cNvPr id="8" name="TextBox 7"/>
          <p:cNvSpPr txBox="1"/>
          <p:nvPr/>
        </p:nvSpPr>
        <p:spPr>
          <a:xfrm>
            <a:off x="1981200" y="3761873"/>
            <a:ext cx="7844590" cy="923330"/>
          </a:xfrm>
          <a:prstGeom prst="rect">
            <a:avLst/>
          </a:prstGeom>
          <a:solidFill>
            <a:schemeClr val="accent4"/>
          </a:solidFill>
        </p:spPr>
        <p:txBody>
          <a:bodyPr wrap="square" rtlCol="0">
            <a:spAutoFit/>
          </a:bodyPr>
          <a:lstStyle/>
          <a:p>
            <a:r>
              <a:rPr lang="en-US" u="sng" dirty="0"/>
              <a:t>Reward:</a:t>
            </a:r>
          </a:p>
          <a:p>
            <a:r>
              <a:rPr lang="en-US" dirty="0"/>
              <a:t>Some packs will contain expensive cards which you can immediately sell for more than the cost of the pack.</a:t>
            </a:r>
          </a:p>
        </p:txBody>
      </p:sp>
      <p:sp>
        <p:nvSpPr>
          <p:cNvPr id="9" name="TextBox 8"/>
          <p:cNvSpPr txBox="1"/>
          <p:nvPr/>
        </p:nvSpPr>
        <p:spPr>
          <a:xfrm>
            <a:off x="4770849" y="5933388"/>
            <a:ext cx="7312708" cy="338554"/>
          </a:xfrm>
          <a:prstGeom prst="rect">
            <a:avLst/>
          </a:prstGeom>
          <a:noFill/>
        </p:spPr>
        <p:txBody>
          <a:bodyPr wrap="none" rtlCol="0">
            <a:spAutoFit/>
          </a:bodyPr>
          <a:lstStyle/>
          <a:p>
            <a:r>
              <a:rPr lang="en-US" sz="1600" i="1" dirty="0"/>
              <a:t>*Keep in mind there are friction costs, shipping a physical good takes time and money.</a:t>
            </a:r>
          </a:p>
        </p:txBody>
      </p:sp>
      <p:sp>
        <p:nvSpPr>
          <p:cNvPr id="11" name="Slide Number Placeholder 4">
            <a:extLst>
              <a:ext uri="{FF2B5EF4-FFF2-40B4-BE49-F238E27FC236}">
                <a16:creationId xmlns:a16="http://schemas.microsoft.com/office/drawing/2014/main" id="{9E5C1682-5230-40D6-94C7-4411B72178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
        <p:nvSpPr>
          <p:cNvPr id="12" name="Title 11">
            <a:extLst>
              <a:ext uri="{FF2B5EF4-FFF2-40B4-BE49-F238E27FC236}">
                <a16:creationId xmlns:a16="http://schemas.microsoft.com/office/drawing/2014/main" id="{B9E0FA7D-8F76-4EE8-BCDF-41CC96396826}"/>
              </a:ext>
            </a:extLst>
          </p:cNvPr>
          <p:cNvSpPr>
            <a:spLocks noGrp="1"/>
          </p:cNvSpPr>
          <p:nvPr>
            <p:ph type="title"/>
          </p:nvPr>
        </p:nvSpPr>
        <p:spPr/>
        <p:txBody>
          <a:bodyPr>
            <a:normAutofit fontScale="90000"/>
          </a:bodyPr>
          <a:lstStyle/>
          <a:p>
            <a:r>
              <a:rPr lang="en-US" dirty="0"/>
              <a:t>Modeling a new set according to risk &amp; reward</a:t>
            </a:r>
          </a:p>
        </p:txBody>
      </p:sp>
      <p:sp>
        <p:nvSpPr>
          <p:cNvPr id="14" name="Rectangle 13">
            <a:extLst>
              <a:ext uri="{FF2B5EF4-FFF2-40B4-BE49-F238E27FC236}">
                <a16:creationId xmlns:a16="http://schemas.microsoft.com/office/drawing/2014/main" id="{DB757231-4C7D-4649-BDB5-093A58B95908}"/>
              </a:ext>
            </a:extLst>
          </p:cNvPr>
          <p:cNvSpPr/>
          <p:nvPr/>
        </p:nvSpPr>
        <p:spPr>
          <a:xfrm>
            <a:off x="200247" y="5415162"/>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Since we know the cards in a set, their prices, and the probabilities of getting specific cards, we can simulate pack openings.  </a:t>
            </a:r>
          </a:p>
        </p:txBody>
      </p:sp>
    </p:spTree>
    <p:extLst>
      <p:ext uri="{BB962C8B-B14F-4D97-AF65-F5344CB8AC3E}">
        <p14:creationId xmlns:p14="http://schemas.microsoft.com/office/powerpoint/2010/main" val="198569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3_SimulateBoosters.R</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015" y="1370025"/>
            <a:ext cx="5596089" cy="4197067"/>
          </a:xfrm>
          <a:prstGeom prst="rect">
            <a:avLst/>
          </a:prstGeom>
        </p:spPr>
      </p:pic>
      <p:sp>
        <p:nvSpPr>
          <p:cNvPr id="8" name="Slide Number Placeholder 4">
            <a:extLst>
              <a:ext uri="{FF2B5EF4-FFF2-40B4-BE49-F238E27FC236}">
                <a16:creationId xmlns:a16="http://schemas.microsoft.com/office/drawing/2014/main" id="{E2C70E36-85A8-4D75-8938-801EE348515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70</a:t>
            </a:fld>
            <a:endParaRPr lang="en-US" dirty="0"/>
          </a:p>
        </p:txBody>
      </p:sp>
      <p:sp>
        <p:nvSpPr>
          <p:cNvPr id="9" name="TextBox 8">
            <a:extLst>
              <a:ext uri="{FF2B5EF4-FFF2-40B4-BE49-F238E27FC236}">
                <a16:creationId xmlns:a16="http://schemas.microsoft.com/office/drawing/2014/main" id="{5BF198F4-BB89-430A-9B3C-DA4CCF719B96}"/>
              </a:ext>
            </a:extLst>
          </p:cNvPr>
          <p:cNvSpPr txBox="1"/>
          <p:nvPr/>
        </p:nvSpPr>
        <p:spPr>
          <a:xfrm>
            <a:off x="253410" y="1523993"/>
            <a:ext cx="4770816" cy="1569660"/>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Simulate opening to analyze a non-traditional market</a:t>
            </a:r>
          </a:p>
        </p:txBody>
      </p:sp>
    </p:spTree>
    <p:extLst>
      <p:ext uri="{BB962C8B-B14F-4D97-AF65-F5344CB8AC3E}">
        <p14:creationId xmlns:p14="http://schemas.microsoft.com/office/powerpoint/2010/main" val="1110123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4/26/2019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4877</TotalTime>
  <Words>4290</Words>
  <Application>Microsoft Office PowerPoint</Application>
  <PresentationFormat>Widescreen</PresentationFormat>
  <Paragraphs>829</Paragraphs>
  <Slides>70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Consolas</vt:lpstr>
      <vt:lpstr>1_Office Theme</vt:lpstr>
      <vt:lpstr>Intro to Technical Financial Evaluation with R</vt:lpstr>
      <vt:lpstr>About me</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What type?</vt:lpstr>
      <vt:lpstr>What type?</vt:lpstr>
      <vt:lpstr>What type?</vt:lpstr>
      <vt:lpstr>What type?</vt:lpstr>
      <vt:lpstr>What type?</vt:lpstr>
      <vt:lpstr>Technical Trading Assumptions</vt:lpstr>
      <vt:lpstr>Let’s zoom into Technical Trading Rules (TTR)</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Let’s Practice! Open 1_TTR.R</vt:lpstr>
      <vt:lpstr>Interpreting a Candlestick Chart</vt:lpstr>
      <vt:lpstr>Instead of forecasting, can we identify indicators to move in or out of positions?</vt:lpstr>
      <vt:lpstr>Agenda</vt:lpstr>
      <vt:lpstr>What is a moving average?</vt:lpstr>
      <vt:lpstr>What is a moving average?</vt:lpstr>
      <vt:lpstr>What is a moving average?</vt:lpstr>
      <vt:lpstr>What is a moving average?</vt:lpstr>
      <vt:lpstr>What is a moving average?</vt:lpstr>
      <vt:lpstr>So how does SMA become an Indicator?</vt:lpstr>
      <vt:lpstr>Open 1_TTR.R</vt:lpstr>
      <vt:lpstr>How does SMA become an indicator? MSFT 50 &amp; 200 day SMA</vt:lpstr>
      <vt:lpstr>Now let’s apply death/golden cross to CMG</vt:lpstr>
      <vt:lpstr>Open 3_TTR.R</vt:lpstr>
      <vt:lpstr>SMA as an Indicator for CMG</vt:lpstr>
      <vt:lpstr>Agenda</vt:lpstr>
      <vt:lpstr>Moving Average Convergence Divergence</vt:lpstr>
      <vt:lpstr>Moving Average Convergence Divergence</vt:lpstr>
      <vt:lpstr>One small addition difference.</vt:lpstr>
      <vt:lpstr>SMA Vs EMA</vt:lpstr>
      <vt:lpstr>Open 4_TTR.R</vt:lpstr>
      <vt:lpstr>Agenda</vt:lpstr>
      <vt:lpstr>Relative Strength Index (RSI)</vt:lpstr>
      <vt:lpstr>Creates a control chart.</vt:lpstr>
      <vt:lpstr>Calculating the RSI</vt:lpstr>
      <vt:lpstr>Open 5_TTR.R</vt:lpstr>
      <vt:lpstr>Agenda</vt:lpstr>
      <vt:lpstr>Consumer Credit - Lending Club</vt:lpstr>
      <vt:lpstr>What’s the Risk?</vt:lpstr>
      <vt:lpstr>What’s the Reward?</vt:lpstr>
      <vt:lpstr>                                 Example</vt:lpstr>
      <vt:lpstr>                                 Example</vt:lpstr>
      <vt:lpstr>What is cross – validation?</vt:lpstr>
      <vt:lpstr>What is cross – validation?</vt:lpstr>
      <vt:lpstr>Open 6_CreditModeling.R</vt:lpstr>
      <vt:lpstr>Cutoff Threshold</vt:lpstr>
      <vt:lpstr>Open 7_CreditModeling.R</vt:lpstr>
      <vt:lpstr>Agenda</vt:lpstr>
      <vt:lpstr>Non-Traditional Markets</vt:lpstr>
      <vt:lpstr>A non-traditional Market - Example</vt:lpstr>
      <vt:lpstr>Magic The Gathering</vt:lpstr>
      <vt:lpstr>Magic The Gathering</vt:lpstr>
      <vt:lpstr>And that’s why it’s a market…</vt:lpstr>
      <vt:lpstr>So how do you get cards?</vt:lpstr>
      <vt:lpstr>People Speculate as Supply Diminishes</vt:lpstr>
      <vt:lpstr>New set characteristics</vt:lpstr>
      <vt:lpstr>Modeling a new set according to risk &amp; reward</vt:lpstr>
      <vt:lpstr>Open 3_SimulateBoosters.R</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239</cp:revision>
  <dcterms:created xsi:type="dcterms:W3CDTF">2018-05-23T17:24:59Z</dcterms:created>
  <dcterms:modified xsi:type="dcterms:W3CDTF">2019-04-26T21:25:11Z</dcterms:modified>
</cp:coreProperties>
</file>